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972" r:id="rId1"/>
  </p:sldMasterIdLst>
  <p:notesMasterIdLst>
    <p:notesMasterId r:id="rId27"/>
  </p:notesMasterIdLst>
  <p:sldIdLst>
    <p:sldId id="303" r:id="rId2"/>
    <p:sldId id="292" r:id="rId3"/>
    <p:sldId id="315" r:id="rId4"/>
    <p:sldId id="279" r:id="rId5"/>
    <p:sldId id="295" r:id="rId6"/>
    <p:sldId id="298" r:id="rId7"/>
    <p:sldId id="299" r:id="rId8"/>
    <p:sldId id="316" r:id="rId9"/>
    <p:sldId id="300" r:id="rId10"/>
    <p:sldId id="282" r:id="rId11"/>
    <p:sldId id="301" r:id="rId12"/>
    <p:sldId id="304" r:id="rId13"/>
    <p:sldId id="266" r:id="rId14"/>
    <p:sldId id="267" r:id="rId15"/>
    <p:sldId id="305" r:id="rId16"/>
    <p:sldId id="288" r:id="rId17"/>
    <p:sldId id="268" r:id="rId18"/>
    <p:sldId id="306" r:id="rId19"/>
    <p:sldId id="307" r:id="rId20"/>
    <p:sldId id="309" r:id="rId21"/>
    <p:sldId id="310" r:id="rId22"/>
    <p:sldId id="311" r:id="rId23"/>
    <p:sldId id="312" r:id="rId24"/>
    <p:sldId id="313" r:id="rId25"/>
    <p:sldId id="314" r:id="rId26"/>
  </p:sldIdLst>
  <p:sldSz cx="9144000" cy="6858000" type="screen4x3"/>
  <p:notesSz cx="7077075" cy="93853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5385" autoAdjust="0"/>
    <p:restoredTop sz="86425" autoAdjust="0"/>
  </p:normalViewPr>
  <p:slideViewPr>
    <p:cSldViewPr>
      <p:cViewPr varScale="1">
        <p:scale>
          <a:sx n="42" d="100"/>
          <a:sy n="42" d="100"/>
        </p:scale>
        <p:origin x="-924" y="-108"/>
      </p:cViewPr>
      <p:guideLst>
        <p:guide orient="horz" pos="2160"/>
        <p:guide pos="2880"/>
      </p:guideLst>
    </p:cSldViewPr>
  </p:slideViewPr>
  <p:outlineViewPr>
    <p:cViewPr>
      <p:scale>
        <a:sx n="33" d="100"/>
        <a:sy n="33" d="100"/>
      </p:scale>
      <p:origin x="12" y="0"/>
    </p:cViewPr>
  </p:outlineViewPr>
  <p:notesTextViewPr>
    <p:cViewPr>
      <p:scale>
        <a:sx n="100" d="100"/>
        <a:sy n="100" d="100"/>
      </p:scale>
      <p:origin x="0" y="0"/>
    </p:cViewPr>
  </p:notesTextViewPr>
  <p:sorterViewPr>
    <p:cViewPr>
      <p:scale>
        <a:sx n="66" d="100"/>
        <a:sy n="66" d="100"/>
      </p:scale>
      <p:origin x="-120" y="75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4010342" y="0"/>
            <a:ext cx="3066733" cy="469265"/>
          </a:xfrm>
          <a:prstGeom prst="rect">
            <a:avLst/>
          </a:prstGeom>
        </p:spPr>
        <p:txBody>
          <a:bodyPr vert="horz" lIns="94064" tIns="47032" rIns="94064" bIns="47032" rtlCol="1"/>
          <a:lstStyle>
            <a:lvl1pPr algn="r">
              <a:defRPr sz="1200"/>
            </a:lvl1pPr>
          </a:lstStyle>
          <a:p>
            <a:endParaRPr lang="he-IL"/>
          </a:p>
        </p:txBody>
      </p:sp>
      <p:sp>
        <p:nvSpPr>
          <p:cNvPr id="3" name="מציין מיקום של תאריך 2"/>
          <p:cNvSpPr>
            <a:spLocks noGrp="1"/>
          </p:cNvSpPr>
          <p:nvPr>
            <p:ph type="dt" idx="1"/>
          </p:nvPr>
        </p:nvSpPr>
        <p:spPr>
          <a:xfrm>
            <a:off x="1638" y="0"/>
            <a:ext cx="3066733" cy="469265"/>
          </a:xfrm>
          <a:prstGeom prst="rect">
            <a:avLst/>
          </a:prstGeom>
        </p:spPr>
        <p:txBody>
          <a:bodyPr vert="horz" lIns="94064" tIns="47032" rIns="94064" bIns="47032" rtlCol="1"/>
          <a:lstStyle>
            <a:lvl1pPr algn="l">
              <a:defRPr sz="1200"/>
            </a:lvl1pPr>
          </a:lstStyle>
          <a:p>
            <a:fld id="{0FFF058B-01F7-4B92-8E5F-4D6AE2B9AA80}" type="datetimeFigureOut">
              <a:rPr lang="he-IL" smtClean="0"/>
              <a:pPr/>
              <a:t>ז'/אדר א/תשע"א</a:t>
            </a:fld>
            <a:endParaRPr lang="he-IL"/>
          </a:p>
        </p:txBody>
      </p:sp>
      <p:sp>
        <p:nvSpPr>
          <p:cNvPr id="4" name="מציין מיקום של תמונת שקופית 3"/>
          <p:cNvSpPr>
            <a:spLocks noGrp="1" noRot="1" noChangeAspect="1"/>
          </p:cNvSpPr>
          <p:nvPr>
            <p:ph type="sldImg" idx="2"/>
          </p:nvPr>
        </p:nvSpPr>
        <p:spPr>
          <a:xfrm>
            <a:off x="1192213" y="703263"/>
            <a:ext cx="4692650" cy="3519487"/>
          </a:xfrm>
          <a:prstGeom prst="rect">
            <a:avLst/>
          </a:prstGeom>
          <a:noFill/>
          <a:ln w="12700">
            <a:solidFill>
              <a:prstClr val="black"/>
            </a:solidFill>
          </a:ln>
        </p:spPr>
        <p:txBody>
          <a:bodyPr vert="horz" lIns="94064" tIns="47032" rIns="94064" bIns="47032" rtlCol="1" anchor="ctr"/>
          <a:lstStyle/>
          <a:p>
            <a:endParaRPr lang="he-IL"/>
          </a:p>
        </p:txBody>
      </p:sp>
      <p:sp>
        <p:nvSpPr>
          <p:cNvPr id="5" name="מציין מיקום של הערות 4"/>
          <p:cNvSpPr>
            <a:spLocks noGrp="1"/>
          </p:cNvSpPr>
          <p:nvPr>
            <p:ph type="body" sz="quarter" idx="3"/>
          </p:nvPr>
        </p:nvSpPr>
        <p:spPr>
          <a:xfrm>
            <a:off x="707708" y="4458018"/>
            <a:ext cx="5661660" cy="4223385"/>
          </a:xfrm>
          <a:prstGeom prst="rect">
            <a:avLst/>
          </a:prstGeom>
        </p:spPr>
        <p:txBody>
          <a:bodyPr vert="horz" lIns="94064" tIns="47032" rIns="94064" bIns="47032" rtlCol="1">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4010342" y="8914406"/>
            <a:ext cx="3066733" cy="469265"/>
          </a:xfrm>
          <a:prstGeom prst="rect">
            <a:avLst/>
          </a:prstGeom>
        </p:spPr>
        <p:txBody>
          <a:bodyPr vert="horz" lIns="94064" tIns="47032" rIns="94064" bIns="47032"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638" y="8914406"/>
            <a:ext cx="3066733" cy="469265"/>
          </a:xfrm>
          <a:prstGeom prst="rect">
            <a:avLst/>
          </a:prstGeom>
        </p:spPr>
        <p:txBody>
          <a:bodyPr vert="horz" lIns="94064" tIns="47032" rIns="94064" bIns="47032" rtlCol="1" anchor="b"/>
          <a:lstStyle>
            <a:lvl1pPr algn="l">
              <a:defRPr sz="1200"/>
            </a:lvl1pPr>
          </a:lstStyle>
          <a:p>
            <a:fld id="{00E1CEB1-235B-43FC-8299-C3D8E0CB3209}" type="slidenum">
              <a:rPr lang="he-IL" smtClean="0"/>
              <a:pPr/>
              <a:t>‹#›</a:t>
            </a:fld>
            <a:endParaRPr lang="he-IL"/>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2471491-B2DB-4DD5-AA91-22FDA1D1285A}" type="slidenum">
              <a:rPr lang="he-IL"/>
              <a:pPr/>
              <a:t>16</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bg>
      <p:bgRef idx="1001">
        <a:schemeClr val="bg2"/>
      </p:bgRef>
    </p:bg>
    <p:spTree>
      <p:nvGrpSpPr>
        <p:cNvPr id="1" name=""/>
        <p:cNvGrpSpPr/>
        <p:nvPr/>
      </p:nvGrpSpPr>
      <p:grpSpPr>
        <a:xfrm>
          <a:off x="0" y="0"/>
          <a:ext cx="0" cy="0"/>
          <a:chOff x="0" y="0"/>
          <a:chExt cx="0" cy="0"/>
        </a:xfrm>
      </p:grpSpPr>
      <p:sp>
        <p:nvSpPr>
          <p:cNvPr id="7" name="מלבן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מלבן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מלבן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כותרת 7"/>
          <p:cNvSpPr>
            <a:spLocks noGrp="1"/>
          </p:cNvSpPr>
          <p:nvPr>
            <p:ph type="ctrTitle"/>
          </p:nvPr>
        </p:nvSpPr>
        <p:spPr>
          <a:xfrm>
            <a:off x="2362200" y="4038600"/>
            <a:ext cx="6477000" cy="1828800"/>
          </a:xfrm>
        </p:spPr>
        <p:txBody>
          <a:bodyPr anchor="b"/>
          <a:lstStyle>
            <a:lvl1pPr>
              <a:defRPr cap="all" baseline="0"/>
            </a:lvl1pPr>
          </a:lstStyle>
          <a:p>
            <a:r>
              <a:rPr kumimoji="0" lang="he-IL" smtClean="0"/>
              <a:t>לחץ כדי לערוך סגנון כותרת של תבנית בסיס</a:t>
            </a:r>
            <a:endParaRPr kumimoji="0" lang="en-US"/>
          </a:p>
        </p:txBody>
      </p:sp>
      <p:sp>
        <p:nvSpPr>
          <p:cNvPr id="9" name="כותרת משנה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e-IL" smtClean="0"/>
              <a:t>לחץ כדי לערוך סגנון כותרת משנה של תבנית בסיס</a:t>
            </a:r>
            <a:endParaRPr kumimoji="0" lang="en-US"/>
          </a:p>
        </p:txBody>
      </p:sp>
      <p:sp>
        <p:nvSpPr>
          <p:cNvPr id="28" name="מציין מיקום של תאריך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13A216E8-09C7-480B-B843-37B13EFBB802}" type="datetimeFigureOut">
              <a:rPr lang="he-IL" smtClean="0"/>
              <a:pPr/>
              <a:t>ז'/אדר א/תשע"א</a:t>
            </a:fld>
            <a:endParaRPr lang="he-IL"/>
          </a:p>
        </p:txBody>
      </p:sp>
      <p:sp>
        <p:nvSpPr>
          <p:cNvPr id="17" name="מציין מיקום של כותרת תחתונה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he-IL"/>
          </a:p>
        </p:txBody>
      </p:sp>
      <p:sp>
        <p:nvSpPr>
          <p:cNvPr id="29" name="מציין מיקום של מספר שקופית 28"/>
          <p:cNvSpPr>
            <a:spLocks noGrp="1"/>
          </p:cNvSpPr>
          <p:nvPr>
            <p:ph type="sldNum" sz="quarter" idx="12"/>
          </p:nvPr>
        </p:nvSpPr>
        <p:spPr>
          <a:xfrm>
            <a:off x="8001000" y="228600"/>
            <a:ext cx="838200" cy="381000"/>
          </a:xfrm>
        </p:spPr>
        <p:txBody>
          <a:bodyPr/>
          <a:lstStyle>
            <a:lvl1pPr>
              <a:defRPr>
                <a:solidFill>
                  <a:schemeClr val="tx2"/>
                </a:solidFill>
              </a:defRPr>
            </a:lvl1pPr>
          </a:lstStyle>
          <a:p>
            <a:fld id="{74215978-ED59-4B5D-9F20-3C6890F8D5BD}" type="slidenum">
              <a:rPr lang="he-IL" smtClean="0"/>
              <a:pPr/>
              <a:t>‹#›</a:t>
            </a:fld>
            <a:endParaRPr lang="he-IL"/>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kumimoji="0" lang="he-IL" smtClean="0"/>
              <a:t>לחץ כדי לערוך סגנון כותרת של תבנית בסיס</a:t>
            </a:r>
            <a:endParaRPr kumimoji="0" lang="en-US"/>
          </a:p>
        </p:txBody>
      </p:sp>
      <p:sp>
        <p:nvSpPr>
          <p:cNvPr id="3" name="מציין מיקום של טקסט אנכי 2"/>
          <p:cNvSpPr>
            <a:spLocks noGrp="1"/>
          </p:cNvSpPr>
          <p:nvPr>
            <p:ph type="body" orient="vert" idx="1"/>
          </p:nvPr>
        </p:nvSpPr>
        <p:spPr/>
        <p:txBody>
          <a:bodyPr vert="eaVer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4" name="מציין מיקום של תאריך 3"/>
          <p:cNvSpPr>
            <a:spLocks noGrp="1"/>
          </p:cNvSpPr>
          <p:nvPr>
            <p:ph type="dt" sz="half" idx="10"/>
          </p:nvPr>
        </p:nvSpPr>
        <p:spPr/>
        <p:txBody>
          <a:bodyPr/>
          <a:lstStyle/>
          <a:p>
            <a:fld id="{13A216E8-09C7-480B-B843-37B13EFBB802}" type="datetimeFigureOut">
              <a:rPr lang="he-IL" smtClean="0"/>
              <a:pPr/>
              <a:t>ז'/אדר א/תשע"א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74215978-ED59-4B5D-9F20-3C6890F8D5BD}" type="slidenum">
              <a:rPr lang="he-IL" smtClean="0"/>
              <a:pPr/>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bg>
      <p:bgRef idx="1001">
        <a:schemeClr val="bg1"/>
      </p:bgRef>
    </p:bg>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553200" y="609600"/>
            <a:ext cx="2057400" cy="5516563"/>
          </a:xfrm>
        </p:spPr>
        <p:txBody>
          <a:bodyPr vert="eaVert"/>
          <a:lstStyle/>
          <a:p>
            <a:r>
              <a:rPr kumimoji="0" lang="he-IL" smtClean="0"/>
              <a:t>לחץ כדי לערוך סגנון כותרת של תבנית בסיס</a:t>
            </a:r>
            <a:endParaRPr kumimoji="0" lang="en-US"/>
          </a:p>
        </p:txBody>
      </p:sp>
      <p:sp>
        <p:nvSpPr>
          <p:cNvPr id="3" name="מציין מיקום של טקסט אנכי 2"/>
          <p:cNvSpPr>
            <a:spLocks noGrp="1"/>
          </p:cNvSpPr>
          <p:nvPr>
            <p:ph type="body" orient="vert" idx="1"/>
          </p:nvPr>
        </p:nvSpPr>
        <p:spPr>
          <a:xfrm>
            <a:off x="457200" y="609600"/>
            <a:ext cx="5562600" cy="5516564"/>
          </a:xfrm>
        </p:spPr>
        <p:txBody>
          <a:bodyPr vert="eaVert"/>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4" name="מציין מיקום של תאריך 3"/>
          <p:cNvSpPr>
            <a:spLocks noGrp="1"/>
          </p:cNvSpPr>
          <p:nvPr>
            <p:ph type="dt" sz="half" idx="10"/>
          </p:nvPr>
        </p:nvSpPr>
        <p:spPr>
          <a:xfrm>
            <a:off x="6553200" y="6248402"/>
            <a:ext cx="2209800" cy="365125"/>
          </a:xfrm>
        </p:spPr>
        <p:txBody>
          <a:bodyPr/>
          <a:lstStyle/>
          <a:p>
            <a:fld id="{13A216E8-09C7-480B-B843-37B13EFBB802}" type="datetimeFigureOut">
              <a:rPr lang="he-IL" smtClean="0"/>
              <a:pPr/>
              <a:t>ז'/אדר א/תשע"א</a:t>
            </a:fld>
            <a:endParaRPr lang="he-IL"/>
          </a:p>
        </p:txBody>
      </p:sp>
      <p:sp>
        <p:nvSpPr>
          <p:cNvPr id="5" name="מציין מיקום של כותרת תחתונה 4"/>
          <p:cNvSpPr>
            <a:spLocks noGrp="1"/>
          </p:cNvSpPr>
          <p:nvPr>
            <p:ph type="ftr" sz="quarter" idx="11"/>
          </p:nvPr>
        </p:nvSpPr>
        <p:spPr>
          <a:xfrm>
            <a:off x="457201" y="6248207"/>
            <a:ext cx="5573483" cy="365125"/>
          </a:xfrm>
        </p:spPr>
        <p:txBody>
          <a:bodyPr/>
          <a:lstStyle/>
          <a:p>
            <a:endParaRPr lang="he-IL"/>
          </a:p>
        </p:txBody>
      </p:sp>
      <p:sp>
        <p:nvSpPr>
          <p:cNvPr id="7" name="מלבן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מלבן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מלבן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מציין מיקום של מספר שקופית 5"/>
          <p:cNvSpPr>
            <a:spLocks noGrp="1"/>
          </p:cNvSpPr>
          <p:nvPr>
            <p:ph type="sldNum" sz="quarter" idx="12"/>
          </p:nvPr>
        </p:nvSpPr>
        <p:spPr>
          <a:xfrm rot="5400000">
            <a:off x="5989638" y="144462"/>
            <a:ext cx="533400" cy="244476"/>
          </a:xfrm>
        </p:spPr>
        <p:txBody>
          <a:bodyPr/>
          <a:lstStyle/>
          <a:p>
            <a:fld id="{74215978-ED59-4B5D-9F20-3C6890F8D5BD}" type="slidenum">
              <a:rPr lang="he-IL" smtClean="0"/>
              <a:pPr/>
              <a:t>‹#›</a:t>
            </a:fld>
            <a:endParaRPr lang="he-IL"/>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612648" y="228600"/>
            <a:ext cx="8153400" cy="990600"/>
          </a:xfrm>
        </p:spPr>
        <p:txBody>
          <a:bodyPr/>
          <a:lstStyle/>
          <a:p>
            <a:r>
              <a:rPr kumimoji="0" lang="he-IL" smtClean="0"/>
              <a:t>לחץ כדי לערוך סגנון כותרת של תבנית בסיס</a:t>
            </a:r>
            <a:endParaRPr kumimoji="0" lang="en-US"/>
          </a:p>
        </p:txBody>
      </p:sp>
      <p:sp>
        <p:nvSpPr>
          <p:cNvPr id="4" name="מציין מיקום של תאריך 3"/>
          <p:cNvSpPr>
            <a:spLocks noGrp="1"/>
          </p:cNvSpPr>
          <p:nvPr>
            <p:ph type="dt" sz="half" idx="10"/>
          </p:nvPr>
        </p:nvSpPr>
        <p:spPr/>
        <p:txBody>
          <a:bodyPr/>
          <a:lstStyle/>
          <a:p>
            <a:fld id="{13A216E8-09C7-480B-B843-37B13EFBB802}" type="datetimeFigureOut">
              <a:rPr lang="he-IL" smtClean="0"/>
              <a:pPr/>
              <a:t>ז'/אדר א/תשע"א</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lvl1pPr>
              <a:defRPr>
                <a:solidFill>
                  <a:srgbClr val="FFFFFF"/>
                </a:solidFill>
              </a:defRPr>
            </a:lvl1pPr>
          </a:lstStyle>
          <a:p>
            <a:fld id="{74215978-ED59-4B5D-9F20-3C6890F8D5BD}" type="slidenum">
              <a:rPr lang="he-IL" smtClean="0"/>
              <a:pPr/>
              <a:t>‹#›</a:t>
            </a:fld>
            <a:endParaRPr lang="he-IL"/>
          </a:p>
        </p:txBody>
      </p:sp>
      <p:sp>
        <p:nvSpPr>
          <p:cNvPr id="8" name="מציין מיקום תוכן 7"/>
          <p:cNvSpPr>
            <a:spLocks noGrp="1"/>
          </p:cNvSpPr>
          <p:nvPr>
            <p:ph sz="quarter" idx="1"/>
          </p:nvPr>
        </p:nvSpPr>
        <p:spPr>
          <a:xfrm>
            <a:off x="612648" y="1600200"/>
            <a:ext cx="8153400" cy="4495800"/>
          </a:xfrm>
        </p:spPr>
        <p:txBody>
          <a:bodyPr/>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bg>
      <p:bgRef idx="1003">
        <a:schemeClr val="bg1"/>
      </p:bgRef>
    </p:bg>
    <p:spTree>
      <p:nvGrpSpPr>
        <p:cNvPr id="1" name=""/>
        <p:cNvGrpSpPr/>
        <p:nvPr/>
      </p:nvGrpSpPr>
      <p:grpSpPr>
        <a:xfrm>
          <a:off x="0" y="0"/>
          <a:ext cx="0" cy="0"/>
          <a:chOff x="0" y="0"/>
          <a:chExt cx="0" cy="0"/>
        </a:xfrm>
      </p:grpSpPr>
      <p:sp>
        <p:nvSpPr>
          <p:cNvPr id="3" name="מציין מיקום טקסט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he-IL" smtClean="0"/>
              <a:t>לחץ כדי לערוך סגנונות טקסט של תבנית בסיס</a:t>
            </a:r>
          </a:p>
        </p:txBody>
      </p:sp>
      <p:sp>
        <p:nvSpPr>
          <p:cNvPr id="7" name="מלבן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מלבן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מלבן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כותרת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he-IL" smtClean="0"/>
              <a:t>לחץ כדי לערוך סגנון כותרת של תבנית בסיס</a:t>
            </a:r>
            <a:endParaRPr kumimoji="0" lang="en-US"/>
          </a:p>
        </p:txBody>
      </p:sp>
      <p:sp>
        <p:nvSpPr>
          <p:cNvPr id="12" name="מציין מיקום של תאריך 11"/>
          <p:cNvSpPr>
            <a:spLocks noGrp="1"/>
          </p:cNvSpPr>
          <p:nvPr>
            <p:ph type="dt" sz="half" idx="10"/>
          </p:nvPr>
        </p:nvSpPr>
        <p:spPr/>
        <p:txBody>
          <a:bodyPr/>
          <a:lstStyle/>
          <a:p>
            <a:fld id="{13A216E8-09C7-480B-B843-37B13EFBB802}" type="datetimeFigureOut">
              <a:rPr lang="he-IL" smtClean="0"/>
              <a:pPr/>
              <a:t>ז'/אדר א/תשע"א</a:t>
            </a:fld>
            <a:endParaRPr lang="he-IL"/>
          </a:p>
        </p:txBody>
      </p:sp>
      <p:sp>
        <p:nvSpPr>
          <p:cNvPr id="13" name="מציין מיקום של מספר שקופית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74215978-ED59-4B5D-9F20-3C6890F8D5BD}" type="slidenum">
              <a:rPr lang="he-IL" smtClean="0"/>
              <a:pPr/>
              <a:t>‹#›</a:t>
            </a:fld>
            <a:endParaRPr lang="he-IL"/>
          </a:p>
        </p:txBody>
      </p:sp>
      <p:sp>
        <p:nvSpPr>
          <p:cNvPr id="14" name="מציין מיקום של כותרת תחתונה 13"/>
          <p:cNvSpPr>
            <a:spLocks noGrp="1"/>
          </p:cNvSpPr>
          <p:nvPr>
            <p:ph type="ftr" sz="quarter" idx="12"/>
          </p:nvPr>
        </p:nvSpPr>
        <p:spPr/>
        <p:txBody>
          <a:bodyPr/>
          <a:lstStyle/>
          <a:p>
            <a:endParaRPr lang="he-IL"/>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kumimoji="0" lang="he-IL" smtClean="0"/>
              <a:t>לחץ כדי לערוך סגנון כותרת של תבנית בסיס</a:t>
            </a:r>
            <a:endParaRPr kumimoji="0" lang="en-US"/>
          </a:p>
        </p:txBody>
      </p:sp>
      <p:sp>
        <p:nvSpPr>
          <p:cNvPr id="9" name="מציין מיקום תוכן 8"/>
          <p:cNvSpPr>
            <a:spLocks noGrp="1"/>
          </p:cNvSpPr>
          <p:nvPr>
            <p:ph sz="quarter" idx="1"/>
          </p:nvPr>
        </p:nvSpPr>
        <p:spPr>
          <a:xfrm>
            <a:off x="609600" y="1589567"/>
            <a:ext cx="3886200" cy="4572000"/>
          </a:xfrm>
        </p:spPr>
        <p:txBody>
          <a:bodyPr/>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11" name="מציין מיקום תוכן 10"/>
          <p:cNvSpPr>
            <a:spLocks noGrp="1"/>
          </p:cNvSpPr>
          <p:nvPr>
            <p:ph sz="quarter" idx="2"/>
          </p:nvPr>
        </p:nvSpPr>
        <p:spPr>
          <a:xfrm>
            <a:off x="4844901" y="1589567"/>
            <a:ext cx="3886200" cy="4572000"/>
          </a:xfrm>
        </p:spPr>
        <p:txBody>
          <a:bodyPr/>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8" name="מציין מיקום של תאריך 7"/>
          <p:cNvSpPr>
            <a:spLocks noGrp="1"/>
          </p:cNvSpPr>
          <p:nvPr>
            <p:ph type="dt" sz="half" idx="15"/>
          </p:nvPr>
        </p:nvSpPr>
        <p:spPr/>
        <p:txBody>
          <a:bodyPr rtlCol="0"/>
          <a:lstStyle/>
          <a:p>
            <a:fld id="{13A216E8-09C7-480B-B843-37B13EFBB802}" type="datetimeFigureOut">
              <a:rPr lang="he-IL" smtClean="0"/>
              <a:pPr/>
              <a:t>ז'/אדר א/תשע"א</a:t>
            </a:fld>
            <a:endParaRPr lang="he-IL"/>
          </a:p>
        </p:txBody>
      </p:sp>
      <p:sp>
        <p:nvSpPr>
          <p:cNvPr id="10" name="מציין מיקום של מספר שקופית 9"/>
          <p:cNvSpPr>
            <a:spLocks noGrp="1"/>
          </p:cNvSpPr>
          <p:nvPr>
            <p:ph type="sldNum" sz="quarter" idx="16"/>
          </p:nvPr>
        </p:nvSpPr>
        <p:spPr/>
        <p:txBody>
          <a:bodyPr rtlCol="0"/>
          <a:lstStyle/>
          <a:p>
            <a:fld id="{74215978-ED59-4B5D-9F20-3C6890F8D5BD}" type="slidenum">
              <a:rPr lang="he-IL" smtClean="0"/>
              <a:pPr/>
              <a:t>‹#›</a:t>
            </a:fld>
            <a:endParaRPr lang="he-IL"/>
          </a:p>
        </p:txBody>
      </p:sp>
      <p:sp>
        <p:nvSpPr>
          <p:cNvPr id="12" name="מציין מיקום של כותרת תחתונה 11"/>
          <p:cNvSpPr>
            <a:spLocks noGrp="1"/>
          </p:cNvSpPr>
          <p:nvPr>
            <p:ph type="ftr" sz="quarter" idx="17"/>
          </p:nvPr>
        </p:nvSpPr>
        <p:spPr/>
        <p:txBody>
          <a:bodyPr rtlCol="0"/>
          <a:lstStyle/>
          <a:p>
            <a:endParaRPr lang="he-I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533400" y="273050"/>
            <a:ext cx="8153400" cy="869950"/>
          </a:xfrm>
        </p:spPr>
        <p:txBody>
          <a:bodyPr anchor="ctr"/>
          <a:lstStyle>
            <a:lvl1pPr>
              <a:defRPr/>
            </a:lvl1pPr>
          </a:lstStyle>
          <a:p>
            <a:r>
              <a:rPr kumimoji="0" lang="he-IL" smtClean="0"/>
              <a:t>לחץ כדי לערוך סגנון כותרת של תבנית בסיס</a:t>
            </a:r>
            <a:endParaRPr kumimoji="0" lang="en-US"/>
          </a:p>
        </p:txBody>
      </p:sp>
      <p:sp>
        <p:nvSpPr>
          <p:cNvPr id="11" name="מציין מיקום תוכן 10"/>
          <p:cNvSpPr>
            <a:spLocks noGrp="1"/>
          </p:cNvSpPr>
          <p:nvPr>
            <p:ph sz="quarter" idx="2"/>
          </p:nvPr>
        </p:nvSpPr>
        <p:spPr>
          <a:xfrm>
            <a:off x="609600" y="2438400"/>
            <a:ext cx="3886200" cy="3581400"/>
          </a:xfrm>
        </p:spPr>
        <p:txBody>
          <a:bodyPr/>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13" name="מציין מיקום תוכן 12"/>
          <p:cNvSpPr>
            <a:spLocks noGrp="1"/>
          </p:cNvSpPr>
          <p:nvPr>
            <p:ph sz="quarter" idx="4"/>
          </p:nvPr>
        </p:nvSpPr>
        <p:spPr>
          <a:xfrm>
            <a:off x="4800600" y="2438400"/>
            <a:ext cx="3886200" cy="3581400"/>
          </a:xfrm>
        </p:spPr>
        <p:txBody>
          <a:bodyPr/>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
        <p:nvSpPr>
          <p:cNvPr id="10" name="מציין מיקום של תאריך 9"/>
          <p:cNvSpPr>
            <a:spLocks noGrp="1"/>
          </p:cNvSpPr>
          <p:nvPr>
            <p:ph type="dt" sz="half" idx="15"/>
          </p:nvPr>
        </p:nvSpPr>
        <p:spPr/>
        <p:txBody>
          <a:bodyPr rtlCol="0"/>
          <a:lstStyle/>
          <a:p>
            <a:fld id="{13A216E8-09C7-480B-B843-37B13EFBB802}" type="datetimeFigureOut">
              <a:rPr lang="he-IL" smtClean="0"/>
              <a:pPr/>
              <a:t>ז'/אדר א/תשע"א</a:t>
            </a:fld>
            <a:endParaRPr lang="he-IL"/>
          </a:p>
        </p:txBody>
      </p:sp>
      <p:sp>
        <p:nvSpPr>
          <p:cNvPr id="12" name="מציין מיקום של מספר שקופית 11"/>
          <p:cNvSpPr>
            <a:spLocks noGrp="1"/>
          </p:cNvSpPr>
          <p:nvPr>
            <p:ph type="sldNum" sz="quarter" idx="16"/>
          </p:nvPr>
        </p:nvSpPr>
        <p:spPr/>
        <p:txBody>
          <a:bodyPr rtlCol="0"/>
          <a:lstStyle/>
          <a:p>
            <a:fld id="{74215978-ED59-4B5D-9F20-3C6890F8D5BD}" type="slidenum">
              <a:rPr lang="he-IL" smtClean="0"/>
              <a:pPr/>
              <a:t>‹#›</a:t>
            </a:fld>
            <a:endParaRPr lang="he-IL"/>
          </a:p>
        </p:txBody>
      </p:sp>
      <p:sp>
        <p:nvSpPr>
          <p:cNvPr id="14" name="מציין מיקום של כותרת תחתונה 13"/>
          <p:cNvSpPr>
            <a:spLocks noGrp="1"/>
          </p:cNvSpPr>
          <p:nvPr>
            <p:ph type="ftr" sz="quarter" idx="17"/>
          </p:nvPr>
        </p:nvSpPr>
        <p:spPr/>
        <p:txBody>
          <a:bodyPr rtlCol="0"/>
          <a:lstStyle/>
          <a:p>
            <a:endParaRPr lang="he-IL"/>
          </a:p>
        </p:txBody>
      </p:sp>
      <p:sp>
        <p:nvSpPr>
          <p:cNvPr id="16" name="מציין מיקום טקסט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he-IL" smtClean="0"/>
              <a:t>לחץ כדי לערוך סגנונות טקסט של תבנית בסיס</a:t>
            </a:r>
          </a:p>
        </p:txBody>
      </p:sp>
      <p:sp>
        <p:nvSpPr>
          <p:cNvPr id="15" name="מציין מיקום טקסט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he-IL" smtClean="0"/>
              <a:t>לחץ כדי לערוך סגנונות טקסט של תבנית בסיס</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kumimoji="0" lang="he-IL" smtClean="0"/>
              <a:t>לחץ כדי לערוך סגנון כותרת של תבנית בסיס</a:t>
            </a:r>
            <a:endParaRPr kumimoji="0" lang="en-US"/>
          </a:p>
        </p:txBody>
      </p:sp>
      <p:sp>
        <p:nvSpPr>
          <p:cNvPr id="3" name="מציין מיקום של תאריך 2"/>
          <p:cNvSpPr>
            <a:spLocks noGrp="1"/>
          </p:cNvSpPr>
          <p:nvPr>
            <p:ph type="dt" sz="half" idx="10"/>
          </p:nvPr>
        </p:nvSpPr>
        <p:spPr/>
        <p:txBody>
          <a:bodyPr/>
          <a:lstStyle/>
          <a:p>
            <a:fld id="{13A216E8-09C7-480B-B843-37B13EFBB802}" type="datetimeFigureOut">
              <a:rPr lang="he-IL" smtClean="0"/>
              <a:pPr/>
              <a:t>ז'/אדר א/תשע"א</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lvl1pPr>
              <a:defRPr>
                <a:solidFill>
                  <a:srgbClr val="FFFFFF"/>
                </a:solidFill>
              </a:defRPr>
            </a:lvl1pPr>
          </a:lstStyle>
          <a:p>
            <a:fld id="{74215978-ED59-4B5D-9F20-3C6890F8D5BD}" type="slidenum">
              <a:rPr lang="he-IL" smtClean="0"/>
              <a:pPr/>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13A216E8-09C7-480B-B843-37B13EFBB802}" type="datetimeFigureOut">
              <a:rPr lang="he-IL" smtClean="0"/>
              <a:pPr/>
              <a:t>ז'/אדר א/תשע"א</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a:xfrm>
            <a:off x="0" y="6248400"/>
            <a:ext cx="533400" cy="381000"/>
          </a:xfrm>
        </p:spPr>
        <p:txBody>
          <a:bodyPr/>
          <a:lstStyle>
            <a:lvl1pPr>
              <a:defRPr>
                <a:solidFill>
                  <a:schemeClr val="tx2"/>
                </a:solidFill>
              </a:defRPr>
            </a:lvl1pPr>
          </a:lstStyle>
          <a:p>
            <a:fld id="{74215978-ED59-4B5D-9F20-3C6890F8D5BD}" type="slidenum">
              <a:rPr lang="he-IL" smtClean="0"/>
              <a:pPr/>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609600" y="273050"/>
            <a:ext cx="8077200" cy="869950"/>
          </a:xfrm>
        </p:spPr>
        <p:txBody>
          <a:bodyPr anchor="ctr"/>
          <a:lstStyle>
            <a:lvl1pPr algn="l">
              <a:buNone/>
              <a:defRPr sz="4400" b="0"/>
            </a:lvl1pPr>
          </a:lstStyle>
          <a:p>
            <a:r>
              <a:rPr kumimoji="0" lang="he-IL" smtClean="0"/>
              <a:t>לחץ כדי לערוך סגנון כותרת של תבנית בסיס</a:t>
            </a:r>
            <a:endParaRPr kumimoji="0" lang="en-US"/>
          </a:p>
        </p:txBody>
      </p:sp>
      <p:sp>
        <p:nvSpPr>
          <p:cNvPr id="5" name="מציין מיקום של תאריך 4"/>
          <p:cNvSpPr>
            <a:spLocks noGrp="1"/>
          </p:cNvSpPr>
          <p:nvPr>
            <p:ph type="dt" sz="half" idx="10"/>
          </p:nvPr>
        </p:nvSpPr>
        <p:spPr/>
        <p:txBody>
          <a:bodyPr/>
          <a:lstStyle/>
          <a:p>
            <a:fld id="{13A216E8-09C7-480B-B843-37B13EFBB802}" type="datetimeFigureOut">
              <a:rPr lang="he-IL" smtClean="0"/>
              <a:pPr/>
              <a:t>ז'/אדר א/תשע"א</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lvl1pPr>
              <a:defRPr>
                <a:solidFill>
                  <a:srgbClr val="FFFFFF"/>
                </a:solidFill>
              </a:defRPr>
            </a:lvl1pPr>
          </a:lstStyle>
          <a:p>
            <a:fld id="{74215978-ED59-4B5D-9F20-3C6890F8D5BD}" type="slidenum">
              <a:rPr lang="he-IL" smtClean="0"/>
              <a:pPr/>
              <a:t>‹#›</a:t>
            </a:fld>
            <a:endParaRPr lang="he-IL"/>
          </a:p>
        </p:txBody>
      </p:sp>
      <p:sp>
        <p:nvSpPr>
          <p:cNvPr id="3" name="מציין מיקום טקסט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he-IL" smtClean="0"/>
              <a:t>לחץ כדי לערוך סגנונות טקסט של תבנית בסיס</a:t>
            </a:r>
          </a:p>
        </p:txBody>
      </p:sp>
      <p:sp>
        <p:nvSpPr>
          <p:cNvPr id="9" name="מציין מיקום תוכן 8"/>
          <p:cNvSpPr>
            <a:spLocks noGrp="1"/>
          </p:cNvSpPr>
          <p:nvPr>
            <p:ph sz="quarter" idx="1"/>
          </p:nvPr>
        </p:nvSpPr>
        <p:spPr>
          <a:xfrm>
            <a:off x="2362200" y="1752600"/>
            <a:ext cx="6400800" cy="4419600"/>
          </a:xfrm>
        </p:spPr>
        <p:txBody>
          <a:bodyPr/>
          <a:lstStyle/>
          <a:p>
            <a:pPr lvl="0" eaLnBrk="1" latinLnBrk="0" hangingPunct="1"/>
            <a:r>
              <a:rPr lang="he-IL" smtClean="0"/>
              <a:t>לחץ כדי לערוך סגנונות טקסט של תבנית בסיס</a:t>
            </a:r>
          </a:p>
          <a:p>
            <a:pPr lvl="1" eaLnBrk="1" latinLnBrk="0" hangingPunct="1"/>
            <a:r>
              <a:rPr lang="he-IL" smtClean="0"/>
              <a:t>רמה שנייה</a:t>
            </a:r>
          </a:p>
          <a:p>
            <a:pPr lvl="2" eaLnBrk="1" latinLnBrk="0" hangingPunct="1"/>
            <a:r>
              <a:rPr lang="he-IL" smtClean="0"/>
              <a:t>רמה שלישית</a:t>
            </a:r>
          </a:p>
          <a:p>
            <a:pPr lvl="3" eaLnBrk="1" latinLnBrk="0" hangingPunct="1"/>
            <a:r>
              <a:rPr lang="he-IL" smtClean="0"/>
              <a:t>רמה רביעית</a:t>
            </a:r>
          </a:p>
          <a:p>
            <a:pPr lvl="4" eaLnBrk="1" latinLnBrk="0" hangingPunct="1"/>
            <a:r>
              <a:rPr lang="he-IL" smtClean="0"/>
              <a:t>רמה חמישית</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bg>
      <p:bgRef idx="1003">
        <a:schemeClr val="bg2"/>
      </p:bgRef>
    </p:bg>
    <p:spTree>
      <p:nvGrpSpPr>
        <p:cNvPr id="1" name=""/>
        <p:cNvGrpSpPr/>
        <p:nvPr/>
      </p:nvGrpSpPr>
      <p:grpSpPr>
        <a:xfrm>
          <a:off x="0" y="0"/>
          <a:ext cx="0" cy="0"/>
          <a:chOff x="0" y="0"/>
          <a:chExt cx="0" cy="0"/>
        </a:xfrm>
      </p:grpSpPr>
      <p:sp>
        <p:nvSpPr>
          <p:cNvPr id="4" name="מציין מיקום טקסט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he-IL" smtClean="0"/>
              <a:t>לחץ כדי לערוך סגנונות טקסט של תבנית בסיס</a:t>
            </a:r>
          </a:p>
        </p:txBody>
      </p:sp>
      <p:sp>
        <p:nvSpPr>
          <p:cNvPr id="8" name="מלבן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מלבן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מלבן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כותרת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he-IL" smtClean="0"/>
              <a:t>לחץ כדי לערוך סגנון כותרת של תבנית בסיס</a:t>
            </a:r>
            <a:endParaRPr kumimoji="0" lang="en-US"/>
          </a:p>
        </p:txBody>
      </p:sp>
      <p:sp>
        <p:nvSpPr>
          <p:cNvPr id="11" name="מלבן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מציין מיקום של תאריך 11"/>
          <p:cNvSpPr>
            <a:spLocks noGrp="1"/>
          </p:cNvSpPr>
          <p:nvPr>
            <p:ph type="dt" sz="half" idx="10"/>
          </p:nvPr>
        </p:nvSpPr>
        <p:spPr>
          <a:xfrm>
            <a:off x="6248400" y="6248400"/>
            <a:ext cx="2667000" cy="365125"/>
          </a:xfrm>
        </p:spPr>
        <p:txBody>
          <a:bodyPr rtlCol="0"/>
          <a:lstStyle/>
          <a:p>
            <a:fld id="{13A216E8-09C7-480B-B843-37B13EFBB802}" type="datetimeFigureOut">
              <a:rPr lang="he-IL" smtClean="0"/>
              <a:pPr/>
              <a:t>ז'/אדר א/תשע"א</a:t>
            </a:fld>
            <a:endParaRPr lang="he-IL"/>
          </a:p>
        </p:txBody>
      </p:sp>
      <p:sp>
        <p:nvSpPr>
          <p:cNvPr id="13" name="מציין מיקום של מספר שקופית 12"/>
          <p:cNvSpPr>
            <a:spLocks noGrp="1"/>
          </p:cNvSpPr>
          <p:nvPr>
            <p:ph type="sldNum" sz="quarter" idx="11"/>
          </p:nvPr>
        </p:nvSpPr>
        <p:spPr>
          <a:xfrm>
            <a:off x="0" y="4667249"/>
            <a:ext cx="1447800" cy="663578"/>
          </a:xfrm>
        </p:spPr>
        <p:txBody>
          <a:bodyPr rtlCol="0"/>
          <a:lstStyle>
            <a:lvl1pPr>
              <a:defRPr sz="2800"/>
            </a:lvl1pPr>
          </a:lstStyle>
          <a:p>
            <a:fld id="{74215978-ED59-4B5D-9F20-3C6890F8D5BD}" type="slidenum">
              <a:rPr lang="he-IL" smtClean="0"/>
              <a:pPr/>
              <a:t>‹#›</a:t>
            </a:fld>
            <a:endParaRPr lang="he-IL"/>
          </a:p>
        </p:txBody>
      </p:sp>
      <p:sp>
        <p:nvSpPr>
          <p:cNvPr id="14" name="מציין מיקום של כותרת תחתונה 13"/>
          <p:cNvSpPr>
            <a:spLocks noGrp="1"/>
          </p:cNvSpPr>
          <p:nvPr>
            <p:ph type="ftr" sz="quarter" idx="12"/>
          </p:nvPr>
        </p:nvSpPr>
        <p:spPr>
          <a:xfrm>
            <a:off x="1600200" y="6248206"/>
            <a:ext cx="4572000" cy="365125"/>
          </a:xfrm>
        </p:spPr>
        <p:txBody>
          <a:bodyPr rtlCol="0"/>
          <a:lstStyle/>
          <a:p>
            <a:endParaRPr lang="he-IL"/>
          </a:p>
        </p:txBody>
      </p:sp>
      <p:sp>
        <p:nvSpPr>
          <p:cNvPr id="3" name="מציין מיקום של תמונה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he-IL" smtClean="0"/>
              <a:t>לחץ על הסמל כדי להוסיף תמונה</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מציין מיקום של כותרת 21"/>
          <p:cNvSpPr>
            <a:spLocks noGrp="1"/>
          </p:cNvSpPr>
          <p:nvPr>
            <p:ph type="title"/>
          </p:nvPr>
        </p:nvSpPr>
        <p:spPr>
          <a:xfrm>
            <a:off x="609600" y="228600"/>
            <a:ext cx="8153400" cy="990600"/>
          </a:xfrm>
          <a:prstGeom prst="rect">
            <a:avLst/>
          </a:prstGeom>
        </p:spPr>
        <p:txBody>
          <a:bodyPr vert="horz" anchor="ctr">
            <a:normAutofit/>
          </a:bodyPr>
          <a:lstStyle/>
          <a:p>
            <a:r>
              <a:rPr kumimoji="0" lang="he-IL" smtClean="0"/>
              <a:t>לחץ כדי לערוך סגנון כותרת של תבנית בסיס</a:t>
            </a:r>
            <a:endParaRPr kumimoji="0" lang="en-US"/>
          </a:p>
        </p:txBody>
      </p:sp>
      <p:sp>
        <p:nvSpPr>
          <p:cNvPr id="13" name="מציין מיקום טקסט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he-IL" smtClean="0"/>
              <a:t>לחץ כדי לערוך סגנונות טקסט של תבנית בסיס</a:t>
            </a:r>
          </a:p>
          <a:p>
            <a:pPr lvl="1" eaLnBrk="1" latinLnBrk="0" hangingPunct="1"/>
            <a:r>
              <a:rPr kumimoji="0" lang="he-IL" smtClean="0"/>
              <a:t>רמה שנייה</a:t>
            </a:r>
          </a:p>
          <a:p>
            <a:pPr lvl="2" eaLnBrk="1" latinLnBrk="0" hangingPunct="1"/>
            <a:r>
              <a:rPr kumimoji="0" lang="he-IL" smtClean="0"/>
              <a:t>רמה שלישית</a:t>
            </a:r>
          </a:p>
          <a:p>
            <a:pPr lvl="3" eaLnBrk="1" latinLnBrk="0" hangingPunct="1"/>
            <a:r>
              <a:rPr kumimoji="0" lang="he-IL" smtClean="0"/>
              <a:t>רמה רביעית</a:t>
            </a:r>
          </a:p>
          <a:p>
            <a:pPr lvl="4" eaLnBrk="1" latinLnBrk="0" hangingPunct="1"/>
            <a:r>
              <a:rPr kumimoji="0" lang="he-IL" smtClean="0"/>
              <a:t>רמה חמישית</a:t>
            </a:r>
            <a:endParaRPr kumimoji="0" lang="en-US"/>
          </a:p>
        </p:txBody>
      </p:sp>
      <p:sp>
        <p:nvSpPr>
          <p:cNvPr id="14" name="מציין מיקום של תאריך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13A216E8-09C7-480B-B843-37B13EFBB802}" type="datetimeFigureOut">
              <a:rPr lang="he-IL" smtClean="0"/>
              <a:pPr/>
              <a:t>ז'/אדר א/תשע"א</a:t>
            </a:fld>
            <a:endParaRPr lang="he-IL"/>
          </a:p>
        </p:txBody>
      </p:sp>
      <p:sp>
        <p:nvSpPr>
          <p:cNvPr id="3" name="מציין מיקום של כותרת תחתונה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he-IL"/>
          </a:p>
        </p:txBody>
      </p:sp>
      <p:sp>
        <p:nvSpPr>
          <p:cNvPr id="7" name="מלבן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מלבן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מלבן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מציין מיקום של מספר שקופית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74215978-ED59-4B5D-9F20-3C6890F8D5BD}" type="slidenum">
              <a:rPr lang="he-IL" smtClean="0"/>
              <a:pPr/>
              <a:t>‹#›</a:t>
            </a:fld>
            <a:endParaRPr lang="he-IL"/>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1" eaLnBrk="1" latinLnBrk="0" hangingPunct="1">
        <a:spcBef>
          <a:spcPct val="0"/>
        </a:spcBef>
        <a:buNone/>
        <a:defRPr kumimoji="0" sz="4400" kern="1200">
          <a:solidFill>
            <a:schemeClr val="tx2"/>
          </a:solidFill>
          <a:latin typeface="+mj-lt"/>
          <a:ea typeface="+mj-ea"/>
          <a:cs typeface="+mj-cs"/>
        </a:defRPr>
      </a:lvl1pPr>
    </p:titleStyle>
    <p:bodyStyle>
      <a:lvl1pPr marL="320040" indent="-320040" algn="r" rtl="1"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r" rtl="1"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r" rtl="1"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r" rtl="1"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r" rtl="1"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r" rtl="1"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r" rtl="1"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r" rtl="1"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r" rtl="1"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p:txBody>
          <a:bodyPr>
            <a:normAutofit fontScale="90000"/>
          </a:bodyPr>
          <a:lstStyle/>
          <a:p>
            <a:pPr rtl="0"/>
            <a:r>
              <a:rPr lang="en-US" b="1" dirty="0" smtClean="0"/>
              <a:t>Teaching the spirit: A study of spirituality and management programs in business schools and executive education centers: </a:t>
            </a:r>
            <a:r>
              <a:rPr lang="en-US" dirty="0" smtClean="0"/>
              <a:t/>
            </a:r>
            <a:br>
              <a:rPr lang="en-US" dirty="0" smtClean="0"/>
            </a:br>
            <a:r>
              <a:rPr lang="en-US" b="1" dirty="0" smtClean="0"/>
              <a:t>Comparative analysis and  a case study. </a:t>
            </a:r>
            <a:r>
              <a:rPr lang="en-US" dirty="0" smtClean="0"/>
              <a:t/>
            </a:r>
            <a:br>
              <a:rPr lang="en-US" dirty="0" smtClean="0"/>
            </a:br>
            <a:endParaRPr lang="he-IL" dirty="0"/>
          </a:p>
        </p:txBody>
      </p:sp>
      <p:sp>
        <p:nvSpPr>
          <p:cNvPr id="3" name="כותרת משנה 2"/>
          <p:cNvSpPr>
            <a:spLocks noGrp="1"/>
          </p:cNvSpPr>
          <p:nvPr>
            <p:ph type="subTitle" idx="1"/>
          </p:nvPr>
        </p:nvSpPr>
        <p:spPr>
          <a:xfrm>
            <a:off x="2362200" y="5733256"/>
            <a:ext cx="6705600" cy="1124744"/>
          </a:xfrm>
        </p:spPr>
        <p:txBody>
          <a:bodyPr>
            <a:normAutofit/>
          </a:bodyPr>
          <a:lstStyle/>
          <a:p>
            <a:pPr rtl="0"/>
            <a:r>
              <a:rPr lang="en-US" sz="3600" dirty="0" err="1" smtClean="0"/>
              <a:t>Ora</a:t>
            </a:r>
            <a:r>
              <a:rPr lang="en-US" sz="3600" dirty="0" smtClean="0"/>
              <a:t> Setter &amp; </a:t>
            </a:r>
            <a:r>
              <a:rPr lang="en-US" sz="3600" dirty="0" err="1" smtClean="0"/>
              <a:t>Tova</a:t>
            </a:r>
            <a:r>
              <a:rPr lang="en-US" sz="3600" dirty="0" smtClean="0"/>
              <a:t> </a:t>
            </a:r>
            <a:r>
              <a:rPr lang="en-US" sz="3600" dirty="0" err="1" smtClean="0"/>
              <a:t>Averbuch</a:t>
            </a:r>
            <a:endParaRPr lang="en-US" sz="3600" dirty="0" smtClean="0"/>
          </a:p>
          <a:p>
            <a:pPr rtl="0"/>
            <a:r>
              <a:rPr lang="en-US" sz="2000" dirty="0" smtClean="0"/>
              <a:t>Tel Aviv University, Israel</a:t>
            </a:r>
            <a:endParaRPr lang="he-IL"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38138"/>
          </a:xfrm>
        </p:spPr>
        <p:txBody>
          <a:bodyPr>
            <a:normAutofit fontScale="90000"/>
          </a:bodyPr>
          <a:lstStyle/>
          <a:p>
            <a:r>
              <a:rPr lang="en-US" dirty="0" smtClean="0">
                <a:solidFill>
                  <a:srgbClr val="FF0000"/>
                </a:solidFill>
              </a:rPr>
              <a:t>Leading metaphor of Spirit : a hole, </a:t>
            </a:r>
            <a:br>
              <a:rPr lang="en-US" dirty="0" smtClean="0">
                <a:solidFill>
                  <a:srgbClr val="FF0000"/>
                </a:solidFill>
              </a:rPr>
            </a:br>
            <a:r>
              <a:rPr lang="en-US" dirty="0" smtClean="0">
                <a:solidFill>
                  <a:srgbClr val="FF0000"/>
                </a:solidFill>
              </a:rPr>
              <a:t>vacant space, open window</a:t>
            </a:r>
            <a:endParaRPr lang="he-IL" dirty="0">
              <a:solidFill>
                <a:srgbClr val="FF0000"/>
              </a:solidFill>
            </a:endParaRPr>
          </a:p>
        </p:txBody>
      </p:sp>
      <p:pic>
        <p:nvPicPr>
          <p:cNvPr id="4" name="Picture 7" descr="Wyeth_wind_from_the_sea"/>
          <p:cNvPicPr>
            <a:picLocks noGrp="1" noChangeAspect="1" noChangeArrowheads="1"/>
          </p:cNvPicPr>
          <p:nvPr>
            <p:ph sz="quarter" idx="1"/>
          </p:nvPr>
        </p:nvPicPr>
        <p:blipFill>
          <a:blip r:embed="rId2" cstate="print"/>
          <a:stretch>
            <a:fillRect/>
          </a:stretch>
        </p:blipFill>
        <p:spPr bwMode="auto">
          <a:xfrm>
            <a:off x="1362075" y="1631950"/>
            <a:ext cx="6654800" cy="44323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rtl="0"/>
            <a:r>
              <a:rPr lang="en-US" b="1" dirty="0" smtClean="0"/>
              <a:t>2. What are the reasons for building the programs?</a:t>
            </a:r>
            <a:r>
              <a:rPr lang="en-US" dirty="0" smtClean="0"/>
              <a:t/>
            </a:r>
            <a:br>
              <a:rPr lang="en-US" dirty="0" smtClean="0"/>
            </a:br>
            <a:r>
              <a:rPr lang="en-US" dirty="0" smtClean="0"/>
              <a:t>. </a:t>
            </a:r>
            <a:endParaRPr lang="en-US" dirty="0"/>
          </a:p>
        </p:txBody>
      </p:sp>
      <p:sp>
        <p:nvSpPr>
          <p:cNvPr id="3" name="Content Placeholder 2"/>
          <p:cNvSpPr>
            <a:spLocks noGrp="1"/>
          </p:cNvSpPr>
          <p:nvPr>
            <p:ph sz="quarter" idx="1"/>
          </p:nvPr>
        </p:nvSpPr>
        <p:spPr/>
        <p:txBody>
          <a:bodyPr>
            <a:normAutofit fontScale="92500" lnSpcReduction="10000"/>
          </a:bodyPr>
          <a:lstStyle/>
          <a:p>
            <a:pPr algn="l" rtl="0"/>
            <a:r>
              <a:rPr lang="en-US" dirty="0" smtClean="0"/>
              <a:t>bringing forth the knowledge about spirituality as a new paradigm in the organizational behavior and management studies, and by that </a:t>
            </a:r>
            <a:r>
              <a:rPr lang="en-US" b="1" dirty="0" smtClean="0"/>
              <a:t>deepening our knowledge about management</a:t>
            </a:r>
            <a:r>
              <a:rPr lang="en-US" dirty="0" smtClean="0"/>
              <a:t> </a:t>
            </a:r>
            <a:r>
              <a:rPr lang="en-US" b="1" dirty="0" smtClean="0"/>
              <a:t>science</a:t>
            </a:r>
          </a:p>
          <a:p>
            <a:pPr algn="l" rtl="0"/>
            <a:r>
              <a:rPr lang="en-US" b="1" dirty="0" smtClean="0"/>
              <a:t>create a "doing well by doing good" business environment</a:t>
            </a:r>
            <a:r>
              <a:rPr lang="en-US" dirty="0" smtClean="0"/>
              <a:t>.</a:t>
            </a:r>
          </a:p>
          <a:p>
            <a:pPr algn="l" rtl="0"/>
            <a:r>
              <a:rPr lang="en-US" dirty="0" smtClean="0"/>
              <a:t>an </a:t>
            </a:r>
            <a:r>
              <a:rPr lang="en-US" b="1" dirty="0" smtClean="0"/>
              <a:t>overt or covert missionary</a:t>
            </a:r>
            <a:r>
              <a:rPr lang="en-US" dirty="0" smtClean="0"/>
              <a:t>: to promote a certain perception, faith or spiritual method (either specific or perennial), to develop the evolution of the collective consciousness, or – on the other hand – to promote a critical, skeptical outlook on the "trend" and its dangers.</a:t>
            </a:r>
          </a:p>
          <a:p>
            <a:pPr algn="l" rtl="0"/>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Con.</a:t>
            </a:r>
            <a:endParaRPr lang="he-IL" dirty="0"/>
          </a:p>
        </p:txBody>
      </p:sp>
      <p:sp>
        <p:nvSpPr>
          <p:cNvPr id="3" name="מציין מיקום תוכן 2"/>
          <p:cNvSpPr>
            <a:spLocks noGrp="1"/>
          </p:cNvSpPr>
          <p:nvPr>
            <p:ph sz="quarter" idx="1"/>
          </p:nvPr>
        </p:nvSpPr>
        <p:spPr/>
        <p:txBody>
          <a:bodyPr>
            <a:noAutofit/>
          </a:bodyPr>
          <a:lstStyle/>
          <a:p>
            <a:pPr algn="l" rtl="0"/>
            <a:r>
              <a:rPr lang="en-US" sz="2400" dirty="0" smtClean="0"/>
              <a:t>help students explore their own spirituality, and to se </a:t>
            </a:r>
            <a:r>
              <a:rPr lang="en-US" sz="2400" b="1" dirty="0" smtClean="0"/>
              <a:t>spirituality as a pedagogic practice</a:t>
            </a:r>
            <a:r>
              <a:rPr lang="en-US" sz="2400" dirty="0" smtClean="0"/>
              <a:t>.(mindfulness, diaries etc)</a:t>
            </a:r>
          </a:p>
          <a:p>
            <a:pPr algn="l" rtl="0"/>
            <a:r>
              <a:rPr lang="en-US" sz="2400" b="1" dirty="0" smtClean="0">
                <a:solidFill>
                  <a:srgbClr val="FF0000"/>
                </a:solidFill>
              </a:rPr>
              <a:t>Legitimacy to the exploration of the  term "spirituality</a:t>
            </a:r>
            <a:r>
              <a:rPr lang="en-US" sz="2400" dirty="0" smtClean="0">
                <a:solidFill>
                  <a:srgbClr val="FF0000"/>
                </a:solidFill>
              </a:rPr>
              <a:t>" and it’s connection to the business and management world</a:t>
            </a:r>
          </a:p>
          <a:p>
            <a:pPr algn="l" rtl="0"/>
            <a:r>
              <a:rPr lang="en-US" sz="2400" dirty="0" smtClean="0">
                <a:solidFill>
                  <a:srgbClr val="FF0000"/>
                </a:solidFill>
              </a:rPr>
              <a:t>Building a </a:t>
            </a:r>
            <a:r>
              <a:rPr lang="en-US" sz="2400" b="1" dirty="0" smtClean="0">
                <a:solidFill>
                  <a:srgbClr val="FF0000"/>
                </a:solidFill>
              </a:rPr>
              <a:t>network of executives and business people</a:t>
            </a:r>
            <a:r>
              <a:rPr lang="en-US" sz="2400" dirty="0" smtClean="0">
                <a:solidFill>
                  <a:srgbClr val="FF0000"/>
                </a:solidFill>
              </a:rPr>
              <a:t> who are not afraid to explore spirit at work  in the business world.</a:t>
            </a:r>
          </a:p>
          <a:p>
            <a:pPr lvl="0" algn="l" rtl="0"/>
            <a:r>
              <a:rPr lang="en-US" sz="2400" dirty="0" smtClean="0">
                <a:solidFill>
                  <a:srgbClr val="FF0000"/>
                </a:solidFill>
              </a:rPr>
              <a:t>build an interesting, highest quality course that is both intellectually and practically inspiring, touching mind, heart and spirit, that will </a:t>
            </a:r>
            <a:r>
              <a:rPr lang="en-US" sz="2400" b="1" dirty="0" smtClean="0">
                <a:solidFill>
                  <a:srgbClr val="FF0000"/>
                </a:solidFill>
              </a:rPr>
              <a:t>make a difference </a:t>
            </a:r>
            <a:r>
              <a:rPr lang="en-US" sz="2400" dirty="0" smtClean="0">
                <a:solidFill>
                  <a:srgbClr val="FF0000"/>
                </a:solidFill>
              </a:rPr>
              <a:t>in its participants' lives and organizations. </a:t>
            </a:r>
          </a:p>
          <a:p>
            <a:pPr lvl="0" algn="l" rtl="0"/>
            <a:r>
              <a:rPr lang="en-US" sz="2400" dirty="0" smtClean="0">
                <a:solidFill>
                  <a:srgbClr val="FF0000"/>
                </a:solidFill>
              </a:rPr>
              <a:t>Help build a ”theory of action” about workplace spirituality</a:t>
            </a:r>
          </a:p>
          <a:p>
            <a:pPr algn="l" rtl="0"/>
            <a:endParaRPr lang="he-IL" sz="2400"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676456" cy="1268760"/>
          </a:xfrm>
        </p:spPr>
        <p:txBody>
          <a:bodyPr>
            <a:normAutofit fontScale="90000"/>
          </a:bodyPr>
          <a:lstStyle/>
          <a:p>
            <a:r>
              <a:rPr lang="he-IL" dirty="0" smtClean="0"/>
              <a:t/>
            </a:r>
            <a:br>
              <a:rPr lang="he-IL" dirty="0" smtClean="0"/>
            </a:br>
            <a:r>
              <a:rPr lang="en-US" dirty="0" smtClean="0"/>
              <a:t>3. What</a:t>
            </a:r>
            <a:r>
              <a:rPr lang="en-US" b="1" dirty="0" smtClean="0"/>
              <a:t> are the principles guiding the teachers to create the programs</a:t>
            </a:r>
            <a:r>
              <a:rPr lang="en-US" dirty="0" smtClean="0"/>
              <a:t>?  </a:t>
            </a:r>
            <a:endParaRPr lang="he-IL" dirty="0"/>
          </a:p>
        </p:txBody>
      </p:sp>
      <p:sp>
        <p:nvSpPr>
          <p:cNvPr id="3" name="Content Placeholder 2"/>
          <p:cNvSpPr>
            <a:spLocks noGrp="1"/>
          </p:cNvSpPr>
          <p:nvPr>
            <p:ph sz="quarter" idx="1"/>
          </p:nvPr>
        </p:nvSpPr>
        <p:spPr/>
        <p:txBody>
          <a:bodyPr>
            <a:normAutofit fontScale="77500" lnSpcReduction="20000"/>
          </a:bodyPr>
          <a:lstStyle/>
          <a:p>
            <a:pPr lvl="2"/>
            <a:endParaRPr lang="en-US" dirty="0" smtClean="0"/>
          </a:p>
          <a:p>
            <a:pPr algn="l" rtl="0"/>
            <a:r>
              <a:rPr lang="en-US" sz="3100" dirty="0" smtClean="0"/>
              <a:t>Religious – transformative (teacher belongs to a certain spiritual tradition and represents it)</a:t>
            </a:r>
          </a:p>
          <a:p>
            <a:pPr algn="l" rtl="0"/>
            <a:r>
              <a:rPr lang="en-US" sz="3100" dirty="0" smtClean="0"/>
              <a:t>Perennial spirituality (the universal truths about the nature of reality and consciousness)</a:t>
            </a:r>
          </a:p>
          <a:p>
            <a:pPr algn="l" rtl="0"/>
            <a:r>
              <a:rPr lang="en-US" sz="3100" dirty="0" smtClean="0"/>
              <a:t>Critical, not spiritual (</a:t>
            </a:r>
            <a:r>
              <a:rPr lang="en-US" sz="3100" dirty="0" err="1" smtClean="0"/>
              <a:t>stuyding</a:t>
            </a:r>
            <a:r>
              <a:rPr lang="en-US" sz="3100" dirty="0" smtClean="0"/>
              <a:t> the influence of spiritual traditions on managing differences and on global management</a:t>
            </a:r>
          </a:p>
          <a:p>
            <a:pPr algn="l" rtl="0"/>
            <a:r>
              <a:rPr lang="en-US" sz="3100" dirty="0" smtClean="0"/>
              <a:t>Part of everyday life – beyond everyday life</a:t>
            </a:r>
          </a:p>
          <a:p>
            <a:pPr algn="l" rtl="0">
              <a:buNone/>
            </a:pPr>
            <a:r>
              <a:rPr lang="en-US" sz="3100" dirty="0" smtClean="0">
                <a:solidFill>
                  <a:srgbClr val="FF0000"/>
                </a:solidFill>
              </a:rPr>
              <a:t>TACIT, not crystallized, “holey”, holding both faith and doubt,  both the inside and the outside perspectives</a:t>
            </a:r>
          </a:p>
          <a:p>
            <a:pPr algn="l" rtl="0">
              <a:buNone/>
            </a:pPr>
            <a:r>
              <a:rPr lang="en-US" sz="3100" dirty="0" smtClean="0">
                <a:solidFill>
                  <a:srgbClr val="FF0000"/>
                </a:solidFill>
              </a:rPr>
              <a:t>Differences between the two facilitators, differences between the lecturers</a:t>
            </a:r>
          </a:p>
          <a:p>
            <a:pPr algn="l" rtl="0"/>
            <a:endParaRPr lang="en-US" sz="3100" dirty="0" smtClean="0"/>
          </a:p>
          <a:p>
            <a:pPr algn="l" rtl="0"/>
            <a:endParaRPr lang="en-US" dirty="0" smtClean="0"/>
          </a:p>
          <a:p>
            <a:endParaRPr lang="he-IL"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he-IL" dirty="0" smtClean="0"/>
          </a:p>
          <a:p>
            <a:pPr lvl="3"/>
            <a:endParaRPr lang="en-US" dirty="0" smtClean="0">
              <a:solidFill>
                <a:srgbClr val="FF0000"/>
              </a:solidFill>
            </a:endParaRPr>
          </a:p>
          <a:p>
            <a:endParaRPr lang="he-IL" dirty="0" smtClean="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42852"/>
            <a:ext cx="8534400" cy="844700"/>
          </a:xfrm>
        </p:spPr>
        <p:txBody>
          <a:bodyPr>
            <a:normAutofit fontScale="90000"/>
          </a:bodyPr>
          <a:lstStyle/>
          <a:p>
            <a:pPr lvl="0"/>
            <a:r>
              <a:rPr lang="en-US" dirty="0" smtClean="0"/>
              <a:t>4. </a:t>
            </a:r>
            <a:r>
              <a:rPr lang="en-US" b="1" dirty="0" smtClean="0"/>
              <a:t>What are the main topics learned?</a:t>
            </a:r>
            <a:r>
              <a:rPr lang="en-US" dirty="0" smtClean="0"/>
              <a:t/>
            </a:r>
            <a:br>
              <a:rPr lang="en-US" dirty="0" smtClean="0"/>
            </a:br>
            <a:endParaRPr lang="he-IL" dirty="0"/>
          </a:p>
        </p:txBody>
      </p:sp>
      <p:sp>
        <p:nvSpPr>
          <p:cNvPr id="3" name="Content Placeholder 2"/>
          <p:cNvSpPr>
            <a:spLocks noGrp="1"/>
          </p:cNvSpPr>
          <p:nvPr>
            <p:ph sz="quarter" idx="1"/>
          </p:nvPr>
        </p:nvSpPr>
        <p:spPr/>
        <p:txBody>
          <a:bodyPr>
            <a:normAutofit fontScale="92500" lnSpcReduction="20000"/>
          </a:bodyPr>
          <a:lstStyle/>
          <a:p>
            <a:pPr>
              <a:buNone/>
            </a:pPr>
            <a:endParaRPr lang="he-IL" dirty="0" smtClean="0">
              <a:solidFill>
                <a:srgbClr val="FF0000"/>
              </a:solidFill>
            </a:endParaRPr>
          </a:p>
          <a:p>
            <a:pPr algn="l" rtl="0"/>
            <a:r>
              <a:rPr lang="en-US" b="1" dirty="0" smtClean="0"/>
              <a:t>General topics</a:t>
            </a:r>
            <a:r>
              <a:rPr lang="he-IL" dirty="0" smtClean="0"/>
              <a:t>: </a:t>
            </a:r>
            <a:r>
              <a:rPr lang="en-US" dirty="0" smtClean="0"/>
              <a:t> Definitions of spirituality, both personal and organizational,  dimensions of spirituality, an overview of the trend in general and in management , the way spirituality is expressed in business and in managerial practices, the synergy of life and personal valued and the business world, and some spiritual techniques, like mindfulness</a:t>
            </a:r>
          </a:p>
          <a:p>
            <a:pPr algn="l" rtl="0"/>
            <a:r>
              <a:rPr lang="en-US" b="1" dirty="0" smtClean="0"/>
              <a:t>Spiritual views of a topic</a:t>
            </a:r>
            <a:r>
              <a:rPr lang="en-US" dirty="0" smtClean="0"/>
              <a:t>: some programs introduced several points of view to the same topic, </a:t>
            </a:r>
            <a:r>
              <a:rPr lang="en-US" dirty="0" err="1" smtClean="0"/>
              <a:t>e.i</a:t>
            </a:r>
            <a:r>
              <a:rPr lang="en-US" dirty="0" smtClean="0"/>
              <a:t>. how would Christians, Muslims, Jews, Buddhist, Hindus treat a certain dilemma </a:t>
            </a:r>
          </a:p>
          <a:p>
            <a:pPr algn="l" rtl="0"/>
            <a:endParaRPr lang="en-US" dirty="0" smtClean="0"/>
          </a:p>
          <a:p>
            <a:pPr algn="l" rtl="0"/>
            <a:endParaRPr lang="he-IL" dirty="0" smtClean="0">
              <a:solidFill>
                <a:srgbClr val="FF0000"/>
              </a:solidFill>
            </a:endParaRPr>
          </a:p>
          <a:p>
            <a:endParaRPr lang="he-IL" dirty="0"/>
          </a:p>
          <a:p>
            <a:pPr>
              <a:buNone/>
            </a:pPr>
            <a:endParaRPr lang="he-IL" dirty="0" smtClean="0"/>
          </a:p>
          <a:p>
            <a:endParaRPr lang="he-IL" dirty="0"/>
          </a:p>
          <a:p>
            <a:pPr>
              <a:buNone/>
            </a:pPr>
            <a:endParaRPr lang="he-IL" dirty="0" smtClean="0"/>
          </a:p>
          <a:p>
            <a:pPr>
              <a:buNone/>
            </a:pPr>
            <a:endParaRPr lang="he-IL" dirty="0" smtClean="0"/>
          </a:p>
          <a:p>
            <a:endParaRPr lang="he-IL" dirty="0" smtClean="0"/>
          </a:p>
          <a:p>
            <a:endParaRPr lang="he-IL"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Con.</a:t>
            </a:r>
            <a:endParaRPr lang="he-IL" dirty="0"/>
          </a:p>
        </p:txBody>
      </p:sp>
      <p:sp>
        <p:nvSpPr>
          <p:cNvPr id="3" name="מציין מיקום תוכן 2"/>
          <p:cNvSpPr>
            <a:spLocks noGrp="1"/>
          </p:cNvSpPr>
          <p:nvPr>
            <p:ph sz="quarter" idx="1"/>
          </p:nvPr>
        </p:nvSpPr>
        <p:spPr/>
        <p:txBody>
          <a:bodyPr>
            <a:normAutofit fontScale="85000" lnSpcReduction="20000"/>
          </a:bodyPr>
          <a:lstStyle/>
          <a:p>
            <a:pPr algn="l" rtl="0"/>
            <a:r>
              <a:rPr lang="en-US" b="1" dirty="0" smtClean="0"/>
              <a:t>Managerial topics</a:t>
            </a:r>
            <a:r>
              <a:rPr lang="en-US" dirty="0" smtClean="0"/>
              <a:t>: some programs chose one of several managerial issues and built the program around that. Leadership (Fry 2003. Ethics and values, Strategy, Motivation, mission and calling, decision making, team work , personal development , organizational culture and structure, etc</a:t>
            </a:r>
          </a:p>
          <a:p>
            <a:pPr algn="l" rtl="0"/>
            <a:r>
              <a:rPr lang="en-US" b="1" dirty="0" smtClean="0">
                <a:solidFill>
                  <a:srgbClr val="FF0000"/>
                </a:solidFill>
              </a:rPr>
              <a:t>major spiritual questions</a:t>
            </a:r>
            <a:r>
              <a:rPr lang="en-US" dirty="0" smtClean="0">
                <a:solidFill>
                  <a:srgbClr val="FF0000"/>
                </a:solidFill>
              </a:rPr>
              <a:t>, and enquired about their expression at the workplace. Such questions as – what is "good" and "bad",  the "ego" and  </a:t>
            </a:r>
            <a:r>
              <a:rPr lang="en-US" dirty="0" err="1" smtClean="0">
                <a:solidFill>
                  <a:srgbClr val="FF0000"/>
                </a:solidFill>
              </a:rPr>
              <a:t>and</a:t>
            </a:r>
            <a:r>
              <a:rPr lang="en-US" dirty="0" smtClean="0">
                <a:solidFill>
                  <a:srgbClr val="FF0000"/>
                </a:solidFill>
              </a:rPr>
              <a:t> it’s role as ruler or a loyal servant, about control and flow, about doing and not doing, rationality and the inner voice, compassion and transcendence, and, obviously, the "meaning of life" and interdependence, "one-</a:t>
            </a:r>
            <a:r>
              <a:rPr lang="en-US" dirty="0" err="1" smtClean="0">
                <a:solidFill>
                  <a:srgbClr val="FF0000"/>
                </a:solidFill>
              </a:rPr>
              <a:t>ness</a:t>
            </a:r>
            <a:r>
              <a:rPr lang="en-US" dirty="0" smtClean="0">
                <a:solidFill>
                  <a:srgbClr val="FF0000"/>
                </a:solidFill>
              </a:rPr>
              <a:t>" and ways of being in the world</a:t>
            </a:r>
          </a:p>
          <a:p>
            <a:pPr algn="l" rtl="0"/>
            <a:endParaRPr lang="he-IL"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r>
              <a:rPr lang="en-US" b="1" dirty="0" smtClean="0"/>
              <a:t>5. What are the processes used to teach, and how "spiritual" are they?</a:t>
            </a:r>
            <a:r>
              <a:rPr lang="en-US" dirty="0" smtClean="0"/>
              <a:t/>
            </a:r>
            <a:br>
              <a:rPr lang="en-US" dirty="0" smtClean="0"/>
            </a:br>
            <a:endParaRPr lang="en-US" dirty="0">
              <a:solidFill>
                <a:srgbClr val="FF0000"/>
              </a:solidFill>
            </a:endParaRPr>
          </a:p>
        </p:txBody>
      </p:sp>
      <p:sp>
        <p:nvSpPr>
          <p:cNvPr id="8195" name="Rectangle 3"/>
          <p:cNvSpPr>
            <a:spLocks noGrp="1" noChangeArrowheads="1"/>
          </p:cNvSpPr>
          <p:nvPr>
            <p:ph sz="quarter" idx="1"/>
          </p:nvPr>
        </p:nvSpPr>
        <p:spPr/>
        <p:txBody>
          <a:bodyPr>
            <a:noAutofit/>
          </a:bodyPr>
          <a:lstStyle/>
          <a:p>
            <a:pPr algn="l" rtl="0"/>
            <a:r>
              <a:rPr lang="en-US" sz="2000" b="1" dirty="0" smtClean="0"/>
              <a:t>Traditional, frontal teaching</a:t>
            </a:r>
            <a:r>
              <a:rPr lang="en-US" sz="2000" dirty="0" smtClean="0"/>
              <a:t>: lectures, readings of articles and books.</a:t>
            </a:r>
          </a:p>
          <a:p>
            <a:pPr algn="l" rtl="0"/>
            <a:r>
              <a:rPr lang="en-US" sz="2000" b="1" dirty="0" smtClean="0"/>
              <a:t>Participative processes</a:t>
            </a:r>
            <a:r>
              <a:rPr lang="en-US" sz="2000" dirty="0" smtClean="0"/>
              <a:t>: class and groups discussions, simulations and role playing, analysis of case studies.</a:t>
            </a:r>
          </a:p>
          <a:p>
            <a:pPr algn="l" rtl="0"/>
            <a:r>
              <a:rPr lang="en-US" sz="2000" b="1" dirty="0" smtClean="0"/>
              <a:t>Demonstrative</a:t>
            </a:r>
            <a:r>
              <a:rPr lang="en-US" sz="2000" dirty="0" smtClean="0"/>
              <a:t>: </a:t>
            </a:r>
            <a:r>
              <a:rPr lang="en-US" sz="2000" dirty="0" err="1" smtClean="0"/>
              <a:t>e.i</a:t>
            </a:r>
            <a:r>
              <a:rPr lang="en-US" sz="2000" dirty="0" smtClean="0"/>
              <a:t>. communication as martial arts</a:t>
            </a:r>
          </a:p>
          <a:p>
            <a:pPr algn="l" rtl="0"/>
            <a:r>
              <a:rPr lang="en-US" sz="2000" b="1" dirty="0" smtClean="0"/>
              <a:t>Experiential training</a:t>
            </a:r>
            <a:r>
              <a:rPr lang="en-US" sz="2000" dirty="0" smtClean="0"/>
              <a:t>: meditation, mindfulness and listening, imagination</a:t>
            </a:r>
          </a:p>
          <a:p>
            <a:pPr algn="l" rtl="0"/>
            <a:r>
              <a:rPr lang="en-US" sz="2000" b="1" dirty="0" smtClean="0"/>
              <a:t>Homework exercises</a:t>
            </a:r>
            <a:r>
              <a:rPr lang="en-US" sz="2000" dirty="0" smtClean="0"/>
              <a:t> : diary writing, exercising of forgiveness, thankfulness, stopping the flow of thinking being in the flow, giving up control, a study of a major experience in life, acting with inner truth</a:t>
            </a:r>
          </a:p>
          <a:p>
            <a:pPr algn="l" rtl="0"/>
            <a:r>
              <a:rPr lang="en-US" sz="2000" dirty="0" smtClean="0"/>
              <a:t> </a:t>
            </a:r>
            <a:r>
              <a:rPr lang="en-US" sz="2000" dirty="0" smtClean="0">
                <a:solidFill>
                  <a:srgbClr val="FF0000"/>
                </a:solidFill>
              </a:rPr>
              <a:t>outdoor exercises (looking for spirituality in a mall, getting lost), exercises of planning (an organization that has spiritual culture), and three spirited OD methodologies -  Open Space Technology, World Café and Appreciative Enquiry. </a:t>
            </a:r>
          </a:p>
          <a:p>
            <a:pPr algn="l" rtl="0"/>
            <a:endParaRPr lang="en-US" sz="2000" dirty="0">
              <a:solidFill>
                <a:srgbClr val="FF00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How do the teachers present different spiritual traditions?</a:t>
            </a:r>
            <a:endParaRPr lang="he-IL" dirty="0"/>
          </a:p>
        </p:txBody>
      </p:sp>
      <p:sp>
        <p:nvSpPr>
          <p:cNvPr id="3" name="Content Placeholder 2"/>
          <p:cNvSpPr>
            <a:spLocks noGrp="1"/>
          </p:cNvSpPr>
          <p:nvPr>
            <p:ph sz="quarter" idx="1"/>
          </p:nvPr>
        </p:nvSpPr>
        <p:spPr/>
        <p:txBody>
          <a:bodyPr>
            <a:normAutofit/>
          </a:bodyPr>
          <a:lstStyle/>
          <a:p>
            <a:pPr algn="l" rtl="0">
              <a:buNone/>
            </a:pPr>
            <a:r>
              <a:rPr lang="en-US" b="1" dirty="0" smtClean="0"/>
              <a:t>common origins</a:t>
            </a:r>
            <a:r>
              <a:rPr lang="en-US" dirty="0" smtClean="0"/>
              <a:t> of those traditions. By bringing in both texts and  lecturers from diversity of religions and = similarity of most when relating to the same issue</a:t>
            </a:r>
          </a:p>
          <a:p>
            <a:pPr algn="l" rtl="0">
              <a:buNone/>
            </a:pPr>
            <a:r>
              <a:rPr lang="en-US" dirty="0" smtClean="0"/>
              <a:t>The </a:t>
            </a:r>
            <a:r>
              <a:rPr lang="en-US" b="1" dirty="0" smtClean="0"/>
              <a:t>"one way“</a:t>
            </a:r>
          </a:p>
          <a:p>
            <a:pPr algn="l" rtl="0">
              <a:buNone/>
            </a:pPr>
            <a:r>
              <a:rPr lang="en-US" b="1" dirty="0" smtClean="0"/>
              <a:t>No way at all</a:t>
            </a:r>
            <a:r>
              <a:rPr lang="en-US" dirty="0" smtClean="0"/>
              <a:t>, ignoring  the other traditions. It was the "lived experience" of the participants that was discussed and not their belief system.</a:t>
            </a:r>
          </a:p>
          <a:p>
            <a:pPr algn="l" rtl="0">
              <a:buNone/>
            </a:pPr>
            <a:r>
              <a:rPr lang="en-US" b="1" dirty="0" smtClean="0">
                <a:solidFill>
                  <a:srgbClr val="FF0000"/>
                </a:solidFill>
              </a:rPr>
              <a:t>First in the second tier, second in the first tier….</a:t>
            </a:r>
          </a:p>
          <a:p>
            <a:pPr algn="l" rtl="0">
              <a:buNone/>
            </a:pPr>
            <a:endParaRPr lang="en-US" b="1" dirty="0" smtClean="0"/>
          </a:p>
          <a:p>
            <a:pPr algn="l" rtl="0">
              <a:buNone/>
            </a:pPr>
            <a:endParaRPr lang="he-IL"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fontScale="90000"/>
          </a:bodyPr>
          <a:lstStyle/>
          <a:p>
            <a:pPr lvl="0"/>
            <a:r>
              <a:rPr lang="en-US" b="1" dirty="0" smtClean="0"/>
              <a:t>7. What are the dangers teachers are confronting?</a:t>
            </a:r>
            <a:r>
              <a:rPr lang="en-US" dirty="0" smtClean="0"/>
              <a:t/>
            </a:r>
            <a:br>
              <a:rPr lang="en-US" dirty="0" smtClean="0"/>
            </a:br>
            <a:endParaRPr lang="he-IL" dirty="0"/>
          </a:p>
        </p:txBody>
      </p:sp>
      <p:sp>
        <p:nvSpPr>
          <p:cNvPr id="3" name="מציין מיקום תוכן 2"/>
          <p:cNvSpPr>
            <a:spLocks noGrp="1"/>
          </p:cNvSpPr>
          <p:nvPr>
            <p:ph sz="quarter" idx="1"/>
          </p:nvPr>
        </p:nvSpPr>
        <p:spPr/>
        <p:txBody>
          <a:bodyPr>
            <a:normAutofit fontScale="77500" lnSpcReduction="20000"/>
          </a:bodyPr>
          <a:lstStyle/>
          <a:p>
            <a:pPr algn="l" rtl="0"/>
            <a:r>
              <a:rPr lang="en-US" b="1" dirty="0" smtClean="0"/>
              <a:t>Missionary preaching</a:t>
            </a:r>
            <a:r>
              <a:rPr lang="en-US" dirty="0" smtClean="0"/>
              <a:t> (resulting in rejection): </a:t>
            </a:r>
          </a:p>
          <a:p>
            <a:pPr algn="l" rtl="0"/>
            <a:r>
              <a:rPr lang="en-US" dirty="0" smtClean="0"/>
              <a:t>A cynical-</a:t>
            </a:r>
            <a:r>
              <a:rPr lang="en-US" b="1" dirty="0" smtClean="0"/>
              <a:t>instrumental use</a:t>
            </a:r>
            <a:r>
              <a:rPr lang="en-US" dirty="0" smtClean="0"/>
              <a:t> of spirituality in the service of  the organization and it’s share holders ( ‘being spiritual is worth it’)</a:t>
            </a:r>
          </a:p>
          <a:p>
            <a:pPr algn="l" rtl="0"/>
            <a:r>
              <a:rPr lang="en-US" dirty="0" smtClean="0"/>
              <a:t>Teaching a tool that can </a:t>
            </a:r>
            <a:r>
              <a:rPr lang="en-US" b="1" dirty="0" smtClean="0"/>
              <a:t>increase control</a:t>
            </a:r>
            <a:r>
              <a:rPr lang="en-US" dirty="0" smtClean="0"/>
              <a:t> over employees through soul-work ( deeper and more profound subordination then emotional control)</a:t>
            </a:r>
          </a:p>
          <a:p>
            <a:pPr algn="l" rtl="0"/>
            <a:r>
              <a:rPr lang="en-US" b="1" dirty="0" smtClean="0"/>
              <a:t>Promising </a:t>
            </a:r>
            <a:r>
              <a:rPr lang="en-US" dirty="0" smtClean="0"/>
              <a:t>that spirituality will induce results ( on personal, economical or even spirit level)</a:t>
            </a:r>
          </a:p>
          <a:p>
            <a:pPr algn="l" rtl="0"/>
            <a:r>
              <a:rPr lang="en-US" b="1" dirty="0" smtClean="0"/>
              <a:t>Illusion of perfect congruence</a:t>
            </a:r>
            <a:r>
              <a:rPr lang="en-US" dirty="0" smtClean="0"/>
              <a:t> and harmony between man and organization  (a ‘win-win’ steady state) created by good intention and positivistic presentation of spirit.</a:t>
            </a:r>
          </a:p>
          <a:p>
            <a:pPr algn="l" rtl="0"/>
            <a:r>
              <a:rPr lang="en-US" dirty="0" smtClean="0">
                <a:solidFill>
                  <a:srgbClr val="FF0000"/>
                </a:solidFill>
              </a:rPr>
              <a:t>The urge to preach and to create the illusion of perfect harmony between these concepts was present all the time, and fought with, with some success… </a:t>
            </a:r>
          </a:p>
          <a:p>
            <a:pPr algn="l" rtl="0"/>
            <a:endParaRPr lang="en-US" dirty="0" smtClean="0"/>
          </a:p>
          <a:p>
            <a:pPr algn="l" rtl="0"/>
            <a:endParaRPr lang="he-IL"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12648" y="228600"/>
            <a:ext cx="8153400" cy="1616224"/>
          </a:xfrm>
        </p:spPr>
        <p:txBody>
          <a:bodyPr>
            <a:normAutofit fontScale="90000"/>
          </a:bodyPr>
          <a:lstStyle/>
          <a:p>
            <a:pPr lvl="0"/>
            <a:r>
              <a:rPr lang="en-US" b="1" dirty="0" smtClean="0"/>
              <a:t>8. What are the short term and long term effects of the programs on the students?</a:t>
            </a:r>
            <a:r>
              <a:rPr lang="en-US" dirty="0" smtClean="0"/>
              <a:t/>
            </a:r>
            <a:br>
              <a:rPr lang="en-US" dirty="0" smtClean="0"/>
            </a:br>
            <a:endParaRPr lang="he-IL" dirty="0"/>
          </a:p>
        </p:txBody>
      </p:sp>
      <p:sp>
        <p:nvSpPr>
          <p:cNvPr id="3" name="מציין מיקום תוכן 2"/>
          <p:cNvSpPr>
            <a:spLocks noGrp="1"/>
          </p:cNvSpPr>
          <p:nvPr>
            <p:ph sz="quarter" idx="1"/>
          </p:nvPr>
        </p:nvSpPr>
        <p:spPr>
          <a:xfrm>
            <a:off x="612648" y="1844824"/>
            <a:ext cx="8153400" cy="4251176"/>
          </a:xfrm>
        </p:spPr>
        <p:txBody>
          <a:bodyPr>
            <a:normAutofit fontScale="92500" lnSpcReduction="20000"/>
          </a:bodyPr>
          <a:lstStyle/>
          <a:p>
            <a:pPr algn="l" rtl="0"/>
            <a:r>
              <a:rPr lang="en-US" dirty="0" smtClean="0"/>
              <a:t>Who are the students? </a:t>
            </a:r>
          </a:p>
          <a:p>
            <a:pPr algn="l" rtl="0"/>
            <a:r>
              <a:rPr lang="en-US" dirty="0" smtClean="0"/>
              <a:t>While in some cases - MBA students, most of the programs were executive education groups, with executives. In one case, it was a mixed group. </a:t>
            </a:r>
          </a:p>
          <a:p>
            <a:pPr algn="l" rtl="0"/>
            <a:r>
              <a:rPr lang="en-US" dirty="0" smtClean="0"/>
              <a:t>Motivation to join</a:t>
            </a:r>
          </a:p>
          <a:p>
            <a:pPr algn="l" rtl="0"/>
            <a:r>
              <a:rPr lang="en-US" dirty="0" smtClean="0"/>
              <a:t>For some students, it is part of their studies, and they have no other option. Most times, however, there is a choice: most choose it because of some spiritual intention. Few because it is convenient and suit into their schedule, or just because of the novelty of it. </a:t>
            </a:r>
          </a:p>
          <a:p>
            <a:pPr algn="l" rtl="0"/>
            <a:r>
              <a:rPr lang="en-US" dirty="0" smtClean="0">
                <a:solidFill>
                  <a:srgbClr val="FF0000"/>
                </a:solidFill>
              </a:rPr>
              <a:t>Executives, choice, some –novelty, some- integration</a:t>
            </a:r>
            <a:endParaRPr lang="he-IL"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Agenda</a:t>
            </a:r>
            <a:endParaRPr lang="en-US" dirty="0"/>
          </a:p>
        </p:txBody>
      </p:sp>
      <p:sp>
        <p:nvSpPr>
          <p:cNvPr id="3" name="Content Placeholder 2"/>
          <p:cNvSpPr>
            <a:spLocks noGrp="1"/>
          </p:cNvSpPr>
          <p:nvPr>
            <p:ph sz="quarter" idx="1"/>
          </p:nvPr>
        </p:nvSpPr>
        <p:spPr/>
        <p:txBody>
          <a:bodyPr/>
          <a:lstStyle/>
          <a:p>
            <a:pPr algn="l" rtl="0"/>
            <a:r>
              <a:rPr lang="en-US" dirty="0" smtClean="0"/>
              <a:t>The question: How do we teach  spirit and mgt?</a:t>
            </a:r>
          </a:p>
          <a:p>
            <a:pPr algn="l" rtl="0"/>
            <a:r>
              <a:rPr lang="en-US" dirty="0" smtClean="0"/>
              <a:t>Description of  </a:t>
            </a:r>
            <a:r>
              <a:rPr lang="en-US" dirty="0" smtClean="0"/>
              <a:t>TAU </a:t>
            </a:r>
            <a:r>
              <a:rPr lang="en-US" dirty="0" smtClean="0"/>
              <a:t>program</a:t>
            </a:r>
          </a:p>
          <a:p>
            <a:pPr algn="l" rtl="0"/>
            <a:r>
              <a:rPr lang="en-US" dirty="0" smtClean="0"/>
              <a:t>Method</a:t>
            </a:r>
          </a:p>
          <a:p>
            <a:pPr algn="l" rtl="0"/>
            <a:r>
              <a:rPr lang="en-US" dirty="0" smtClean="0"/>
              <a:t>8 comparative criteria </a:t>
            </a:r>
          </a:p>
          <a:p>
            <a:pPr algn="l" rtl="0"/>
            <a:r>
              <a:rPr lang="en-US" dirty="0" smtClean="0"/>
              <a:t>Our conclusions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Results : immediate and long-Term perspective of students</a:t>
            </a:r>
            <a:endParaRPr lang="en-US" dirty="0"/>
          </a:p>
        </p:txBody>
      </p:sp>
      <p:sp>
        <p:nvSpPr>
          <p:cNvPr id="3" name="Content Placeholder 2"/>
          <p:cNvSpPr>
            <a:spLocks noGrp="1"/>
          </p:cNvSpPr>
          <p:nvPr>
            <p:ph idx="1"/>
          </p:nvPr>
        </p:nvSpPr>
        <p:spPr/>
        <p:txBody>
          <a:bodyPr>
            <a:normAutofit/>
          </a:bodyPr>
          <a:lstStyle/>
          <a:p>
            <a:pPr algn="l" rtl="0"/>
            <a:r>
              <a:rPr lang="en-US" b="1" dirty="0" smtClean="0"/>
              <a:t>Immediate: </a:t>
            </a:r>
            <a:r>
              <a:rPr lang="en-US" dirty="0" smtClean="0"/>
              <a:t>pleasure/satisfaction (very high scores on feedback questionnaire); self examining; increased self awareness ; clearer definition of a desirable surrounding. </a:t>
            </a:r>
          </a:p>
          <a:p>
            <a:pPr algn="l" rtl="0"/>
            <a:r>
              <a:rPr lang="en-US" b="1" dirty="0" smtClean="0"/>
              <a:t>Unexpected</a:t>
            </a:r>
            <a:r>
              <a:rPr lang="en-US" dirty="0" smtClean="0"/>
              <a:t>: catalyst in breaking dysfunctional marriage, quitting job.</a:t>
            </a:r>
          </a:p>
          <a:p>
            <a:pPr algn="l" rtl="0"/>
            <a:r>
              <a:rPr lang="en-US" b="1" dirty="0" smtClean="0"/>
              <a:t>Long-term</a:t>
            </a:r>
            <a:r>
              <a:rPr lang="en-US" dirty="0" smtClean="0"/>
              <a:t>: more structured learning in spirituality/practice; more open attitude; ‘pleasant experience’.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Quotes of students: Two years later</a:t>
            </a:r>
            <a:endParaRPr lang="en-US" dirty="0"/>
          </a:p>
        </p:txBody>
      </p:sp>
      <p:sp>
        <p:nvSpPr>
          <p:cNvPr id="3" name="Content Placeholder 2"/>
          <p:cNvSpPr>
            <a:spLocks noGrp="1"/>
          </p:cNvSpPr>
          <p:nvPr>
            <p:ph idx="1"/>
          </p:nvPr>
        </p:nvSpPr>
        <p:spPr/>
        <p:txBody>
          <a:bodyPr>
            <a:normAutofit fontScale="92500" lnSpcReduction="10000"/>
          </a:bodyPr>
          <a:lstStyle/>
          <a:p>
            <a:pPr algn="l" rtl="0"/>
            <a:r>
              <a:rPr lang="en-US" dirty="0" smtClean="0"/>
              <a:t>The main lesson I took with me is to ask and listen, to pay attention to subtleties and to keep all </a:t>
            </a:r>
            <a:r>
              <a:rPr lang="en-US" dirty="0" smtClean="0"/>
              <a:t>channels </a:t>
            </a:r>
            <a:r>
              <a:rPr lang="en-US" dirty="0" smtClean="0"/>
              <a:t>open - to be less opinionated.</a:t>
            </a:r>
          </a:p>
          <a:p>
            <a:pPr algn="l" rtl="0"/>
            <a:r>
              <a:rPr lang="en-US" dirty="0" smtClean="0"/>
              <a:t>I learned to listen and trust my ‘inner voice’, and most of all I learned to give it legitimacy vis-à-vis the rational voices that prevail in business</a:t>
            </a:r>
          </a:p>
          <a:p>
            <a:pPr algn="l" rtl="0"/>
            <a:r>
              <a:rPr lang="en-US" dirty="0" smtClean="0"/>
              <a:t>I learned to recognize the developmental stage of each unit  and colleague in my organization and adjust my expectations accordingly</a:t>
            </a:r>
          </a:p>
          <a:p>
            <a:pPr algn="l" rtl="0"/>
            <a:r>
              <a:rPr lang="en-US" dirty="0" smtClean="0"/>
              <a:t>I am a much less ‘knowing’ manager , more attuned to my people.</a:t>
            </a:r>
          </a:p>
          <a:p>
            <a:pPr algn="l" rtl="0"/>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Uniqueness of the program</a:t>
            </a:r>
            <a:endParaRPr lang="en-US" dirty="0"/>
          </a:p>
        </p:txBody>
      </p:sp>
      <p:sp>
        <p:nvSpPr>
          <p:cNvPr id="3" name="Content Placeholder 2"/>
          <p:cNvSpPr>
            <a:spLocks noGrp="1"/>
          </p:cNvSpPr>
          <p:nvPr>
            <p:ph idx="1"/>
          </p:nvPr>
        </p:nvSpPr>
        <p:spPr/>
        <p:txBody>
          <a:bodyPr>
            <a:normAutofit fontScale="85000" lnSpcReduction="20000"/>
          </a:bodyPr>
          <a:lstStyle/>
          <a:p>
            <a:pPr algn="l" rtl="0"/>
            <a:r>
              <a:rPr lang="en-US" dirty="0" smtClean="0"/>
              <a:t>Two  facilitators, holding deferent attitude to spirit and spirituality; differing in emphasis (theoretical versus  experiential) yet complementary in process and role. This attribute enabled both to talk with deep conviction yet offer doubt and questioning at the same time.</a:t>
            </a:r>
          </a:p>
          <a:p>
            <a:pPr algn="l" rtl="0"/>
            <a:r>
              <a:rPr lang="en-US" dirty="0" smtClean="0"/>
              <a:t>Spouses were invited to join </a:t>
            </a:r>
            <a:r>
              <a:rPr lang="en-US" dirty="0"/>
              <a:t> </a:t>
            </a:r>
            <a:r>
              <a:rPr lang="en-US" dirty="0" smtClean="0"/>
              <a:t>the lectures part as a way to prevent alienation of the participant taking this new road and at the same time prevent anxiety of the spouse.</a:t>
            </a:r>
          </a:p>
          <a:p>
            <a:pPr algn="l" rtl="0"/>
            <a:r>
              <a:rPr lang="en-US" dirty="0" smtClean="0"/>
              <a:t>Combination of 2 facilitators (lab) and guest speakers (lecturers ) enabled very wide range of contents and processes to study and experience spirit in Organization. Each one could find a path of learning.</a:t>
            </a:r>
          </a:p>
          <a:p>
            <a:pPr algn="l" rtl="0"/>
            <a:r>
              <a:rPr lang="en-US" dirty="0" smtClean="0"/>
              <a:t>No mysticism ..curiosity and wonder</a:t>
            </a:r>
          </a:p>
          <a:p>
            <a:pPr algn="l" rtl="0"/>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8"/>
            <a:ext cx="8686800" cy="2087562"/>
          </a:xfrm>
        </p:spPr>
        <p:txBody>
          <a:bodyPr>
            <a:normAutofit fontScale="90000"/>
          </a:bodyPr>
          <a:lstStyle/>
          <a:p>
            <a:r>
              <a:rPr lang="en-US" dirty="0" smtClean="0"/>
              <a:t>Three ‘</a:t>
            </a:r>
            <a:r>
              <a:rPr lang="en-US" b="1" dirty="0" smtClean="0"/>
              <a:t>knowing trap</a:t>
            </a:r>
            <a:r>
              <a:rPr lang="en-US" dirty="0" smtClean="0"/>
              <a:t>’ in consciously teaching spirit in the context of business and management</a:t>
            </a:r>
            <a:endParaRPr lang="en-US" dirty="0"/>
          </a:p>
        </p:txBody>
      </p:sp>
      <p:sp>
        <p:nvSpPr>
          <p:cNvPr id="3" name="Content Placeholder 2"/>
          <p:cNvSpPr>
            <a:spLocks noGrp="1"/>
          </p:cNvSpPr>
          <p:nvPr>
            <p:ph idx="4294967295"/>
          </p:nvPr>
        </p:nvSpPr>
        <p:spPr>
          <a:xfrm>
            <a:off x="838200" y="2514600"/>
            <a:ext cx="8305800" cy="3611563"/>
          </a:xfrm>
        </p:spPr>
        <p:txBody>
          <a:bodyPr>
            <a:normAutofit fontScale="92500"/>
          </a:bodyPr>
          <a:lstStyle/>
          <a:p>
            <a:pPr algn="l" rtl="0"/>
            <a:r>
              <a:rPr lang="en-US" dirty="0" smtClean="0"/>
              <a:t>Moving too fast to </a:t>
            </a:r>
            <a:r>
              <a:rPr lang="en-US" b="1" dirty="0" smtClean="0"/>
              <a:t>intellectualization, </a:t>
            </a:r>
            <a:r>
              <a:rPr lang="en-US" dirty="0" smtClean="0"/>
              <a:t>( talking ‘about’ spiritualism) a ‘knowing’ conventional discourse</a:t>
            </a:r>
          </a:p>
          <a:p>
            <a:pPr algn="l" rtl="0"/>
            <a:r>
              <a:rPr lang="en-US" dirty="0" smtClean="0"/>
              <a:t>Moving too fast to </a:t>
            </a:r>
            <a:r>
              <a:rPr lang="en-US" b="1" dirty="0" smtClean="0"/>
              <a:t>emotional ecstatic </a:t>
            </a:r>
            <a:r>
              <a:rPr lang="en-US" dirty="0" smtClean="0"/>
              <a:t>dimension (narcissistic ‘wow’) commonly resulting in self grandeur and ‘we/them’ discourse</a:t>
            </a:r>
          </a:p>
          <a:p>
            <a:pPr algn="l" rtl="0"/>
            <a:r>
              <a:rPr lang="en-US" dirty="0" smtClean="0"/>
              <a:t>Moving too fast to </a:t>
            </a:r>
            <a:r>
              <a:rPr lang="en-US" b="1" dirty="0" smtClean="0"/>
              <a:t>metaphysical explanation</a:t>
            </a:r>
            <a:r>
              <a:rPr lang="en-US" dirty="0" smtClean="0"/>
              <a:t>. Resulting in helplessness or in manipulative subordination.</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8200" y="274638"/>
            <a:ext cx="8305800" cy="2316162"/>
          </a:xfrm>
        </p:spPr>
        <p:txBody>
          <a:bodyPr>
            <a:normAutofit/>
          </a:bodyPr>
          <a:lstStyle/>
          <a:p>
            <a:pPr rtl="0"/>
            <a:r>
              <a:rPr lang="en-US" dirty="0" smtClean="0"/>
              <a:t>To offer ‘the study of spirit’ is to offer a process constantly </a:t>
            </a:r>
            <a:r>
              <a:rPr lang="en-US" b="1" dirty="0" smtClean="0"/>
              <a:t>calibrated by ‘not knowing</a:t>
            </a:r>
            <a:r>
              <a:rPr lang="en-US" dirty="0" smtClean="0"/>
              <a:t>’</a:t>
            </a:r>
            <a:endParaRPr lang="en-US" dirty="0"/>
          </a:p>
        </p:txBody>
      </p:sp>
      <p:sp>
        <p:nvSpPr>
          <p:cNvPr id="3" name="Content Placeholder 2"/>
          <p:cNvSpPr>
            <a:spLocks noGrp="1"/>
          </p:cNvSpPr>
          <p:nvPr>
            <p:ph idx="4294967295"/>
          </p:nvPr>
        </p:nvSpPr>
        <p:spPr>
          <a:xfrm>
            <a:off x="0" y="2667000"/>
            <a:ext cx="8382000" cy="3459163"/>
          </a:xfrm>
        </p:spPr>
        <p:txBody>
          <a:bodyPr>
            <a:normAutofit/>
          </a:bodyPr>
          <a:lstStyle/>
          <a:p>
            <a:pPr algn="l" rtl="0"/>
            <a:r>
              <a:rPr lang="en-US" b="1" dirty="0" smtClean="0"/>
              <a:t>Spirit conductive processes</a:t>
            </a:r>
            <a:r>
              <a:rPr lang="en-US" dirty="0" smtClean="0"/>
              <a:t>: to enable every voice  by thus to enable self organization</a:t>
            </a:r>
          </a:p>
          <a:p>
            <a:pPr algn="l" rtl="0"/>
            <a:r>
              <a:rPr lang="en-US" b="1" dirty="0" smtClean="0"/>
              <a:t>Process emphasis</a:t>
            </a:r>
            <a:r>
              <a:rPr lang="en-US" dirty="0" smtClean="0"/>
              <a:t>:  Work with intention and invitation, inquiry and direction without harnessing spirit to premeditated results</a:t>
            </a:r>
          </a:p>
          <a:p>
            <a:pPr algn="l" rtl="0"/>
            <a:r>
              <a:rPr lang="en-US" b="1" dirty="0" smtClean="0"/>
              <a:t>Polyphony, many voices</a:t>
            </a:r>
            <a:r>
              <a:rPr lang="en-US" dirty="0" smtClean="0"/>
              <a:t>: many and varied  voices of teaches and students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body" idx="1"/>
          </p:nvPr>
        </p:nvSpPr>
        <p:spPr/>
        <p:txBody>
          <a:bodyPr/>
          <a:lstStyle/>
          <a:p>
            <a:pPr algn="l" rtl="0"/>
            <a:r>
              <a:rPr lang="en-US" dirty="0" err="1" smtClean="0"/>
              <a:t>Ora</a:t>
            </a:r>
            <a:r>
              <a:rPr lang="en-US" dirty="0" smtClean="0"/>
              <a:t> </a:t>
            </a:r>
          </a:p>
          <a:p>
            <a:pPr algn="l" rtl="0"/>
            <a:r>
              <a:rPr lang="en-US" dirty="0" err="1" smtClean="0"/>
              <a:t>Tova</a:t>
            </a:r>
            <a:endParaRPr lang="he-IL" dirty="0"/>
          </a:p>
        </p:txBody>
      </p:sp>
      <p:sp>
        <p:nvSpPr>
          <p:cNvPr id="2" name="Title 1"/>
          <p:cNvSpPr>
            <a:spLocks noGrp="1"/>
          </p:cNvSpPr>
          <p:nvPr>
            <p:ph type="title"/>
          </p:nvPr>
        </p:nvSpPr>
        <p:spPr/>
        <p:txBody>
          <a:bodyPr/>
          <a:lstStyle/>
          <a:p>
            <a:r>
              <a:rPr lang="en-US" dirty="0" smtClean="0"/>
              <a:t>Thanks!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TAU Case </a:t>
            </a:r>
            <a:endParaRPr lang="en-US" dirty="0"/>
          </a:p>
        </p:txBody>
      </p:sp>
      <p:sp>
        <p:nvSpPr>
          <p:cNvPr id="3" name="Content Placeholder 2"/>
          <p:cNvSpPr>
            <a:spLocks noGrp="1"/>
          </p:cNvSpPr>
          <p:nvPr>
            <p:ph sz="quarter" idx="1"/>
          </p:nvPr>
        </p:nvSpPr>
        <p:spPr/>
        <p:txBody>
          <a:bodyPr>
            <a:normAutofit fontScale="85000" lnSpcReduction="20000"/>
          </a:bodyPr>
          <a:lstStyle/>
          <a:p>
            <a:pPr algn="l" rtl="0"/>
            <a:r>
              <a:rPr lang="en-US" dirty="0" smtClean="0"/>
              <a:t>During the years 2008-2009 the program “Business, Spirituality and Management” took place in </a:t>
            </a:r>
            <a:r>
              <a:rPr lang="en-US" dirty="0" err="1" smtClean="0"/>
              <a:t>Lahav</a:t>
            </a:r>
            <a:r>
              <a:rPr lang="en-US" dirty="0" smtClean="0"/>
              <a:t>, executive education center,  school of Management, Tel –Aviv University. Every meeting had:</a:t>
            </a:r>
          </a:p>
          <a:p>
            <a:pPr algn="l" rtl="0"/>
            <a:r>
              <a:rPr lang="en-US" b="1" dirty="0" smtClean="0"/>
              <a:t>Lab tier</a:t>
            </a:r>
            <a:r>
              <a:rPr lang="en-US" dirty="0" smtClean="0"/>
              <a:t>, experiential part facilitated by two constant facilitators (us);(3 hours</a:t>
            </a:r>
            <a:r>
              <a:rPr lang="en-US" dirty="0" smtClean="0"/>
              <a:t>).</a:t>
            </a:r>
            <a:endParaRPr lang="en-US" dirty="0" smtClean="0"/>
          </a:p>
          <a:p>
            <a:pPr algn="l" rtl="0"/>
            <a:r>
              <a:rPr lang="en-US" b="1" dirty="0" smtClean="0"/>
              <a:t>Lecture tier</a:t>
            </a:r>
            <a:r>
              <a:rPr lang="en-US" dirty="0" smtClean="0"/>
              <a:t>, given by a different lecturer/s for every meeting. Lecturers came from science (physics, Mathematics, Biochemistry) from religion studies and spiritual practices (Buddhism, Judaism, new age) and business executives, all in  all 30 guest lecturers (1.5 hours</a:t>
            </a:r>
            <a:r>
              <a:rPr lang="en-US" dirty="0" smtClean="0"/>
              <a:t>).</a:t>
            </a:r>
            <a:endParaRPr lang="en-US" dirty="0" smtClean="0"/>
          </a:p>
          <a:p>
            <a:pPr algn="l" rtl="0"/>
            <a:endParaRPr lang="en-US" dirty="0" smtClean="0"/>
          </a:p>
          <a:p>
            <a:pPr algn="l" rtl="0"/>
            <a:r>
              <a:rPr lang="en-US" dirty="0" smtClean="0"/>
              <a:t>Our program attributes will be marked in red</a:t>
            </a:r>
          </a:p>
          <a:p>
            <a:pPr algn="l" rtl="0">
              <a:buNone/>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251520" y="0"/>
            <a:ext cx="8568952" cy="1268760"/>
          </a:xfrm>
        </p:spPr>
        <p:txBody>
          <a:bodyPr>
            <a:normAutofit/>
          </a:bodyPr>
          <a:lstStyle/>
          <a:p>
            <a:r>
              <a:rPr lang="en-US" dirty="0" smtClean="0"/>
              <a:t>Who teaches spirituality?</a:t>
            </a:r>
            <a:endParaRPr lang="he-IL" dirty="0"/>
          </a:p>
        </p:txBody>
      </p:sp>
      <p:pic>
        <p:nvPicPr>
          <p:cNvPr id="4" name="מציין מיקום תוכן 3" descr="ss.jpg"/>
          <p:cNvPicPr>
            <a:picLocks noGrp="1" noChangeAspect="1"/>
          </p:cNvPicPr>
          <p:nvPr>
            <p:ph sz="quarter" idx="1"/>
          </p:nvPr>
        </p:nvPicPr>
        <p:blipFill>
          <a:blip r:embed="rId2" cstate="print"/>
          <a:stretch>
            <a:fillRect/>
          </a:stretch>
        </p:blipFill>
        <p:spPr>
          <a:xfrm>
            <a:off x="1855787" y="1681162"/>
            <a:ext cx="5667375" cy="4333875"/>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mtClean="0"/>
              <a:t>Content </a:t>
            </a:r>
            <a:r>
              <a:rPr lang="en-US" dirty="0" smtClean="0"/>
              <a:t>Analysis</a:t>
            </a:r>
            <a:endParaRPr lang="en-US" dirty="0"/>
          </a:p>
        </p:txBody>
      </p:sp>
      <p:sp>
        <p:nvSpPr>
          <p:cNvPr id="3" name="Content Placeholder 2"/>
          <p:cNvSpPr>
            <a:spLocks noGrp="1"/>
          </p:cNvSpPr>
          <p:nvPr>
            <p:ph sz="quarter" idx="1"/>
          </p:nvPr>
        </p:nvSpPr>
        <p:spPr/>
        <p:txBody>
          <a:bodyPr>
            <a:normAutofit fontScale="70000" lnSpcReduction="20000"/>
          </a:bodyPr>
          <a:lstStyle/>
          <a:p>
            <a:pPr algn="l" rtl="0"/>
            <a:r>
              <a:rPr lang="en-US" dirty="0" smtClean="0"/>
              <a:t> 8 different syllabi of different programs were surveyed. Some of them were sent to us by their teachers, some we found in the internet. (</a:t>
            </a:r>
            <a:r>
              <a:rPr lang="en-US" dirty="0" err="1" smtClean="0"/>
              <a:t>Delbeq</a:t>
            </a:r>
            <a:r>
              <a:rPr lang="en-US" dirty="0" smtClean="0"/>
              <a:t>, 2000, 2010, Fry, 2010,  </a:t>
            </a:r>
            <a:r>
              <a:rPr lang="en-US" dirty="0" err="1" smtClean="0"/>
              <a:t>Mantz</a:t>
            </a:r>
            <a:r>
              <a:rPr lang="en-US" dirty="0" smtClean="0"/>
              <a:t>, 2005, Robbins 2008, </a:t>
            </a:r>
            <a:r>
              <a:rPr lang="en-US" dirty="0" err="1" smtClean="0"/>
              <a:t>Trott</a:t>
            </a:r>
            <a:r>
              <a:rPr lang="en-US" dirty="0" smtClean="0"/>
              <a:t>, 2002, Waldman et al, 2009, Wicks, 2009 ).</a:t>
            </a:r>
          </a:p>
          <a:p>
            <a:pPr algn="l" rtl="0"/>
            <a:r>
              <a:rPr lang="en-US" dirty="0" smtClean="0"/>
              <a:t>10 other descriptions of programs were taken or inferred from articles published in the professional journals, though not as detailed as the syllabi, there was a richer information there about the processes, before, during and after the programs took place ( Barnett,  </a:t>
            </a:r>
            <a:r>
              <a:rPr lang="en-US" dirty="0" err="1" smtClean="0"/>
              <a:t>Krell</a:t>
            </a:r>
            <a:r>
              <a:rPr lang="en-US" dirty="0" smtClean="0"/>
              <a:t>, &amp;  </a:t>
            </a:r>
            <a:r>
              <a:rPr lang="en-US" dirty="0" err="1" smtClean="0"/>
              <a:t>Sendry</a:t>
            </a:r>
            <a:r>
              <a:rPr lang="en-US" dirty="0" smtClean="0"/>
              <a:t>, 2000, Becker, 2009, Bento , 2000,  </a:t>
            </a:r>
            <a:r>
              <a:rPr lang="en-US" dirty="0" err="1" smtClean="0"/>
              <a:t>Delbeq</a:t>
            </a:r>
            <a:r>
              <a:rPr lang="en-US" dirty="0" smtClean="0"/>
              <a:t>, 2000, Marques &amp; </a:t>
            </a:r>
            <a:r>
              <a:rPr lang="en-US" dirty="0" err="1" smtClean="0"/>
              <a:t>Dhiman</a:t>
            </a:r>
            <a:r>
              <a:rPr lang="en-US" dirty="0" smtClean="0"/>
              <a:t>, 2008, </a:t>
            </a:r>
            <a:r>
              <a:rPr lang="en-US" dirty="0" err="1" smtClean="0"/>
              <a:t>Harlos</a:t>
            </a:r>
            <a:r>
              <a:rPr lang="en-US" dirty="0" smtClean="0"/>
              <a:t>, 2000,  </a:t>
            </a:r>
            <a:r>
              <a:rPr lang="en-US" dirty="0" err="1" smtClean="0"/>
              <a:t>Pava</a:t>
            </a:r>
            <a:r>
              <a:rPr lang="en-US" dirty="0" smtClean="0"/>
              <a:t>, 2007, </a:t>
            </a:r>
            <a:r>
              <a:rPr lang="en-US" dirty="0" err="1" smtClean="0"/>
              <a:t>Pielstick</a:t>
            </a:r>
            <a:r>
              <a:rPr lang="en-US" dirty="0" smtClean="0"/>
              <a:t>, 2005, Schmidt-</a:t>
            </a:r>
            <a:r>
              <a:rPr lang="en-US" dirty="0" err="1" smtClean="0"/>
              <a:t>Wilk</a:t>
            </a:r>
            <a:r>
              <a:rPr lang="en-US" dirty="0" smtClean="0"/>
              <a:t> &amp; </a:t>
            </a:r>
            <a:r>
              <a:rPr lang="en-US" dirty="0" err="1" smtClean="0"/>
              <a:t>Steingard</a:t>
            </a:r>
            <a:r>
              <a:rPr lang="en-US" dirty="0" smtClean="0"/>
              <a:t>, 2000, Waldman et al, 2009, and two articles from the point of view of a participants in such a course (Levy, 2000, Miller, 2000).</a:t>
            </a:r>
          </a:p>
          <a:p>
            <a:pPr algn="l" rtl="0"/>
            <a:r>
              <a:rPr lang="en-US" dirty="0" smtClean="0"/>
              <a:t>We used other sources like articles about educational programs in other domains like medicine (Booth,  2008, HERI, 2005) and some articles that we found relevant to teaching spirituality (Epstein, 2002, </a:t>
            </a:r>
            <a:r>
              <a:rPr lang="en-US" dirty="0" err="1" smtClean="0"/>
              <a:t>Kernochan</a:t>
            </a:r>
            <a:r>
              <a:rPr lang="en-US" dirty="0" smtClean="0"/>
              <a:t> et al, 2007, </a:t>
            </a:r>
            <a:r>
              <a:rPr lang="en-US" dirty="0" err="1" smtClean="0"/>
              <a:t>Klenke</a:t>
            </a:r>
            <a:r>
              <a:rPr lang="en-US" dirty="0" smtClean="0"/>
              <a:t>, 2003, </a:t>
            </a:r>
            <a:r>
              <a:rPr lang="en-US" dirty="0" err="1" smtClean="0"/>
              <a:t>marcic</a:t>
            </a:r>
            <a:r>
              <a:rPr lang="en-US" dirty="0" smtClean="0"/>
              <a:t>, 2000, Marques, 2006, </a:t>
            </a:r>
            <a:r>
              <a:rPr lang="en-US" dirty="0" err="1" smtClean="0"/>
              <a:t>Nur</a:t>
            </a:r>
            <a:r>
              <a:rPr lang="en-US" dirty="0" smtClean="0"/>
              <a:t>, 2009, Poole, 2009, and </a:t>
            </a:r>
            <a:r>
              <a:rPr lang="en-US" dirty="0" err="1" smtClean="0"/>
              <a:t>Tishler</a:t>
            </a:r>
            <a:r>
              <a:rPr lang="en-US" dirty="0" smtClean="0"/>
              <a:t> et al, 2009). </a:t>
            </a:r>
          </a:p>
          <a:p>
            <a:pPr algn="l" rtl="0"/>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 what way is teaching Spirituality used in management Programs?</a:t>
            </a:r>
            <a:endParaRPr lang="en-US" dirty="0"/>
          </a:p>
        </p:txBody>
      </p:sp>
      <p:sp>
        <p:nvSpPr>
          <p:cNvPr id="3" name="Content Placeholder 2"/>
          <p:cNvSpPr>
            <a:spLocks noGrp="1"/>
          </p:cNvSpPr>
          <p:nvPr>
            <p:ph sz="quarter" idx="1"/>
          </p:nvPr>
        </p:nvSpPr>
        <p:spPr/>
        <p:txBody>
          <a:bodyPr>
            <a:normAutofit/>
          </a:bodyPr>
          <a:lstStyle/>
          <a:p>
            <a:pPr algn="l" rtl="0"/>
            <a:r>
              <a:rPr lang="en-US" dirty="0" smtClean="0"/>
              <a:t>For Deepening knowledge in managerial topics (leadership, motivation, strategy etc.)</a:t>
            </a:r>
          </a:p>
          <a:p>
            <a:pPr algn="l" rtl="0"/>
            <a:r>
              <a:rPr lang="en-US" dirty="0" smtClean="0"/>
              <a:t>Spirituality as a new paradigm in the world of management (spiritual management, spiritual organization etc.)</a:t>
            </a:r>
          </a:p>
          <a:p>
            <a:pPr algn="l" rtl="0"/>
            <a:r>
              <a:rPr lang="en-US" dirty="0" smtClean="0"/>
              <a:t>Spirituality as a learning (pedagogic) practice (Meditation/Mindfulness, journals, self reflection)</a:t>
            </a:r>
          </a:p>
          <a:p>
            <a:pPr algn="l" rtl="0"/>
            <a:endParaRPr lang="en-US" dirty="0" smtClean="0"/>
          </a:p>
          <a:p>
            <a:pPr algn="l" rtl="0">
              <a:buNone/>
            </a:pPr>
            <a:r>
              <a:rPr lang="en-US" dirty="0" smtClean="0"/>
              <a:t>Based on the findings of HERI spirituality project team</a:t>
            </a:r>
          </a:p>
          <a:p>
            <a:pPr algn="l" rtl="0"/>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Legitimacy</a:t>
            </a:r>
            <a:endParaRPr lang="en-US" dirty="0"/>
          </a:p>
        </p:txBody>
      </p:sp>
      <p:sp>
        <p:nvSpPr>
          <p:cNvPr id="3" name="Content Placeholder 2"/>
          <p:cNvSpPr>
            <a:spLocks noGrp="1"/>
          </p:cNvSpPr>
          <p:nvPr>
            <p:ph sz="quarter" idx="1"/>
          </p:nvPr>
        </p:nvSpPr>
        <p:spPr/>
        <p:txBody>
          <a:bodyPr/>
          <a:lstStyle/>
          <a:p>
            <a:pPr algn="l" rtl="0"/>
            <a:r>
              <a:rPr lang="en-US" dirty="0" smtClean="0"/>
              <a:t>A need to justify the program ( usually by being aware of the new reality, recruiting “stars” as lecturers or recognition of the field as a discipline</a:t>
            </a:r>
          </a:p>
          <a:p>
            <a:pPr algn="l" rtl="0"/>
            <a:r>
              <a:rPr lang="en-US" dirty="0" smtClean="0"/>
              <a:t>A struggle to put the program in the syllabus</a:t>
            </a:r>
          </a:p>
          <a:p>
            <a:pPr algn="l" rtl="0"/>
            <a:r>
              <a:rPr lang="en-US" dirty="0" smtClean="0"/>
              <a:t>Courage “to go  public”, getting verity of opinions from colleagues</a:t>
            </a:r>
          </a:p>
          <a:p>
            <a:pPr algn="l" rtl="0"/>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en-US" dirty="0" smtClean="0"/>
              <a:t>Emerging topics</a:t>
            </a:r>
            <a:endParaRPr lang="he-IL" dirty="0"/>
          </a:p>
        </p:txBody>
      </p:sp>
      <p:sp>
        <p:nvSpPr>
          <p:cNvPr id="3" name="מציין מיקום תוכן 2"/>
          <p:cNvSpPr>
            <a:spLocks noGrp="1"/>
          </p:cNvSpPr>
          <p:nvPr>
            <p:ph sz="quarter" idx="1"/>
          </p:nvPr>
        </p:nvSpPr>
        <p:spPr/>
        <p:txBody>
          <a:bodyPr>
            <a:normAutofit fontScale="77500" lnSpcReduction="20000"/>
          </a:bodyPr>
          <a:lstStyle/>
          <a:p>
            <a:pPr marL="514350" lvl="0" indent="-514350" algn="l" rtl="0">
              <a:buFont typeface="+mj-lt"/>
              <a:buAutoNum type="arabicPeriod"/>
            </a:pPr>
            <a:r>
              <a:rPr lang="en-US" dirty="0" smtClean="0"/>
              <a:t>How is spirituality defined and conceptualized by both teachers and researchers.</a:t>
            </a:r>
          </a:p>
          <a:p>
            <a:pPr marL="514350" lvl="0" indent="-514350" algn="l" rtl="0">
              <a:buFont typeface="+mj-lt"/>
              <a:buAutoNum type="arabicPeriod"/>
            </a:pPr>
            <a:r>
              <a:rPr lang="en-US" dirty="0" smtClean="0"/>
              <a:t>What are the overt and covert objectives of the programs </a:t>
            </a:r>
          </a:p>
          <a:p>
            <a:pPr marL="514350" lvl="0" indent="-514350" algn="l" rtl="0">
              <a:buFont typeface="+mj-lt"/>
              <a:buAutoNum type="arabicPeriod"/>
            </a:pPr>
            <a:r>
              <a:rPr lang="en-US" dirty="0" smtClean="0"/>
              <a:t>What are the principles guiding the teachers</a:t>
            </a:r>
          </a:p>
          <a:p>
            <a:pPr marL="514350" lvl="0" indent="-514350" algn="l" rtl="0">
              <a:buFont typeface="+mj-lt"/>
              <a:buAutoNum type="arabicPeriod"/>
            </a:pPr>
            <a:r>
              <a:rPr lang="en-US" dirty="0" smtClean="0"/>
              <a:t>What are the main topics learned</a:t>
            </a:r>
          </a:p>
          <a:p>
            <a:pPr marL="514350" lvl="0" indent="-514350" algn="l" rtl="0">
              <a:buFont typeface="+mj-lt"/>
              <a:buAutoNum type="arabicPeriod"/>
            </a:pPr>
            <a:r>
              <a:rPr lang="en-US" dirty="0" smtClean="0"/>
              <a:t>What are the processes used to teach, and how "spiritual" are they. </a:t>
            </a:r>
          </a:p>
          <a:p>
            <a:pPr marL="514350" lvl="0" indent="-514350" algn="l" rtl="0">
              <a:buFont typeface="+mj-lt"/>
              <a:buAutoNum type="arabicPeriod"/>
            </a:pPr>
            <a:r>
              <a:rPr lang="en-US" dirty="0" smtClean="0"/>
              <a:t> How do the teachers present different spiritual traditions</a:t>
            </a:r>
          </a:p>
          <a:p>
            <a:pPr marL="514350" lvl="0" indent="-514350" algn="l" rtl="0">
              <a:buFont typeface="+mj-lt"/>
              <a:buAutoNum type="arabicPeriod"/>
            </a:pPr>
            <a:r>
              <a:rPr lang="en-US" dirty="0" smtClean="0"/>
              <a:t> What are the dilemmas, fears and dangers teachers are confronting</a:t>
            </a:r>
          </a:p>
          <a:p>
            <a:pPr marL="514350" lvl="0" indent="-514350" algn="l" rtl="0">
              <a:buFont typeface="+mj-lt"/>
              <a:buAutoNum type="arabicPeriod"/>
            </a:pPr>
            <a:r>
              <a:rPr lang="en-US" dirty="0" smtClean="0"/>
              <a:t>What are the implications of the programs on students, teachers and organizations</a:t>
            </a:r>
          </a:p>
          <a:p>
            <a:pPr marL="514350" indent="-514350" algn="l" rtl="0">
              <a:buNone/>
            </a:pPr>
            <a:r>
              <a:rPr lang="en-US" dirty="0" smtClean="0"/>
              <a:t> </a:t>
            </a:r>
          </a:p>
          <a:p>
            <a:pPr marL="514350" indent="-514350" algn="l" rtl="0">
              <a:buFont typeface="+mj-lt"/>
              <a:buAutoNum type="arabicPeriod"/>
            </a:pPr>
            <a:endParaRPr lang="he-IL"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1112168"/>
          </a:xfrm>
        </p:spPr>
        <p:txBody>
          <a:bodyPr>
            <a:normAutofit fontScale="90000"/>
          </a:bodyPr>
          <a:lstStyle/>
          <a:p>
            <a:pPr lvl="0"/>
            <a:r>
              <a:rPr lang="en-US" dirty="0" smtClean="0"/>
              <a:t>1. How is spirituality defined and conceptualized</a:t>
            </a:r>
            <a:br>
              <a:rPr lang="en-US" dirty="0" smtClean="0"/>
            </a:br>
            <a:endParaRPr lang="en-US" dirty="0"/>
          </a:p>
        </p:txBody>
      </p:sp>
      <p:sp>
        <p:nvSpPr>
          <p:cNvPr id="3" name="Content Placeholder 2"/>
          <p:cNvSpPr>
            <a:spLocks noGrp="1"/>
          </p:cNvSpPr>
          <p:nvPr>
            <p:ph sz="quarter" idx="1"/>
          </p:nvPr>
        </p:nvSpPr>
        <p:spPr/>
        <p:txBody>
          <a:bodyPr>
            <a:normAutofit fontScale="92500" lnSpcReduction="10000"/>
          </a:bodyPr>
          <a:lstStyle/>
          <a:p>
            <a:pPr algn="l" rtl="0"/>
            <a:endParaRPr lang="en-US" dirty="0" smtClean="0"/>
          </a:p>
          <a:p>
            <a:pPr algn="l" rtl="0"/>
            <a:r>
              <a:rPr lang="en-US" dirty="0" smtClean="0"/>
              <a:t>Faith (god, the divine, pantheism, atheism)</a:t>
            </a:r>
          </a:p>
          <a:p>
            <a:pPr algn="l" rtl="0"/>
            <a:r>
              <a:rPr lang="en-US" dirty="0" smtClean="0"/>
              <a:t>Values and Virtues (love, compassion, integrity)</a:t>
            </a:r>
          </a:p>
          <a:p>
            <a:pPr algn="l" rtl="0"/>
            <a:r>
              <a:rPr lang="en-US" dirty="0" smtClean="0"/>
              <a:t>Actions and behaviors ( sharing and participation, servant leadership, transparency, ethics)</a:t>
            </a:r>
          </a:p>
          <a:p>
            <a:pPr algn="l" rtl="0"/>
            <a:r>
              <a:rPr lang="en-US" dirty="0" smtClean="0"/>
              <a:t>Spirituality as training toward personal growth and development ( meditation, thankfulness, forgiveness, letting go of control and domination)</a:t>
            </a:r>
          </a:p>
          <a:p>
            <a:pPr algn="l" rtl="0"/>
            <a:endParaRPr lang="en-US" dirty="0" smtClean="0"/>
          </a:p>
          <a:p>
            <a:pPr algn="l" rtl="0">
              <a:buNone/>
            </a:pPr>
            <a:r>
              <a:rPr lang="en-US" dirty="0" smtClean="0">
                <a:solidFill>
                  <a:srgbClr val="FF0000"/>
                </a:solidFill>
              </a:rPr>
              <a:t>Modus operandi with spirit ( experimenting space, doubt)</a:t>
            </a:r>
          </a:p>
          <a:p>
            <a:pPr algn="l" rtl="0"/>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חציון">
  <a:themeElements>
    <a:clrScheme name="חציון">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חציון">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חציון">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9824</TotalTime>
  <Words>2024</Words>
  <Application>Microsoft Office PowerPoint</Application>
  <PresentationFormat>‫הצגה על המסך (4:3)</PresentationFormat>
  <Paragraphs>142</Paragraphs>
  <Slides>25</Slides>
  <Notes>1</Notes>
  <HiddenSlides>0</HiddenSlides>
  <MMClips>0</MMClips>
  <ScaleCrop>false</ScaleCrop>
  <HeadingPairs>
    <vt:vector size="4" baseType="variant">
      <vt:variant>
        <vt:lpstr>ערכת נושא</vt:lpstr>
      </vt:variant>
      <vt:variant>
        <vt:i4>1</vt:i4>
      </vt:variant>
      <vt:variant>
        <vt:lpstr>כותרות שקופיות</vt:lpstr>
      </vt:variant>
      <vt:variant>
        <vt:i4>25</vt:i4>
      </vt:variant>
    </vt:vector>
  </HeadingPairs>
  <TitlesOfParts>
    <vt:vector size="26" baseType="lpstr">
      <vt:lpstr>חציון</vt:lpstr>
      <vt:lpstr>Teaching the spirit: A study of spirituality and management programs in business schools and executive education centers:  Comparative analysis and  a case study.  </vt:lpstr>
      <vt:lpstr>Agenda</vt:lpstr>
      <vt:lpstr>TAU Case </vt:lpstr>
      <vt:lpstr>Who teaches spirituality?</vt:lpstr>
      <vt:lpstr>Content Analysis</vt:lpstr>
      <vt:lpstr>In what way is teaching Spirituality used in management Programs?</vt:lpstr>
      <vt:lpstr>Legitimacy</vt:lpstr>
      <vt:lpstr>Emerging topics</vt:lpstr>
      <vt:lpstr>1. How is spirituality defined and conceptualized </vt:lpstr>
      <vt:lpstr>Leading metaphor of Spirit : a hole,  vacant space, open window</vt:lpstr>
      <vt:lpstr>2. What are the reasons for building the programs? . </vt:lpstr>
      <vt:lpstr>Con.</vt:lpstr>
      <vt:lpstr> 3. What are the principles guiding the teachers to create the programs?  </vt:lpstr>
      <vt:lpstr>4. What are the main topics learned? </vt:lpstr>
      <vt:lpstr>Con.</vt:lpstr>
      <vt:lpstr>5. What are the processes used to teach, and how "spiritual" are they? </vt:lpstr>
      <vt:lpstr>6. How do the teachers present different spiritual traditions?</vt:lpstr>
      <vt:lpstr>7. What are the dangers teachers are confronting? </vt:lpstr>
      <vt:lpstr>8. What are the short term and long term effects of the programs on the students? </vt:lpstr>
      <vt:lpstr>Results : immediate and long-Term perspective of students</vt:lpstr>
      <vt:lpstr>Quotes of students: Two years later</vt:lpstr>
      <vt:lpstr>Uniqueness of the program</vt:lpstr>
      <vt:lpstr>Three ‘knowing trap’ in consciously teaching spirit in the context of business and management</vt:lpstr>
      <vt:lpstr>To offer ‘the study of spirit’ is to offer a process constantly calibrated by ‘not knowing’</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ללמד את הרוח</dc:title>
  <dc:creator>ORA net</dc:creator>
  <cp:lastModifiedBy>Ora</cp:lastModifiedBy>
  <cp:revision>676</cp:revision>
  <dcterms:created xsi:type="dcterms:W3CDTF">2010-03-03T18:02:58Z</dcterms:created>
  <dcterms:modified xsi:type="dcterms:W3CDTF">2011-02-11T15:48:39Z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