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omments/comment1.xml" ContentType="application/vnd.openxmlformats-officedocument.presentationml.comment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792" r:id="rId2"/>
  </p:sldMasterIdLst>
  <p:notesMasterIdLst>
    <p:notesMasterId r:id="rId48"/>
  </p:notesMasterIdLst>
  <p:sldIdLst>
    <p:sldId id="256" r:id="rId3"/>
    <p:sldId id="257" r:id="rId4"/>
    <p:sldId id="258" r:id="rId5"/>
    <p:sldId id="259" r:id="rId6"/>
    <p:sldId id="260" r:id="rId7"/>
    <p:sldId id="300" r:id="rId8"/>
    <p:sldId id="301" r:id="rId9"/>
    <p:sldId id="302" r:id="rId10"/>
    <p:sldId id="268" r:id="rId11"/>
    <p:sldId id="269" r:id="rId12"/>
    <p:sldId id="270" r:id="rId13"/>
    <p:sldId id="273" r:id="rId14"/>
    <p:sldId id="274" r:id="rId15"/>
    <p:sldId id="276" r:id="rId16"/>
    <p:sldId id="277" r:id="rId17"/>
    <p:sldId id="278" r:id="rId18"/>
    <p:sldId id="279" r:id="rId19"/>
    <p:sldId id="280" r:id="rId20"/>
    <p:sldId id="281" r:id="rId21"/>
    <p:sldId id="264" r:id="rId22"/>
    <p:sldId id="285" r:id="rId23"/>
    <p:sldId id="287" r:id="rId24"/>
    <p:sldId id="303" r:id="rId25"/>
    <p:sldId id="307" r:id="rId26"/>
    <p:sldId id="293" r:id="rId27"/>
    <p:sldId id="290" r:id="rId28"/>
    <p:sldId id="305" r:id="rId29"/>
    <p:sldId id="308" r:id="rId30"/>
    <p:sldId id="294" r:id="rId31"/>
    <p:sldId id="306" r:id="rId32"/>
    <p:sldId id="295" r:id="rId33"/>
    <p:sldId id="309" r:id="rId34"/>
    <p:sldId id="310" r:id="rId35"/>
    <p:sldId id="311" r:id="rId36"/>
    <p:sldId id="312" r:id="rId37"/>
    <p:sldId id="313" r:id="rId38"/>
    <p:sldId id="298" r:id="rId39"/>
    <p:sldId id="314" r:id="rId40"/>
    <p:sldId id="315" r:id="rId41"/>
    <p:sldId id="317" r:id="rId42"/>
    <p:sldId id="316" r:id="rId43"/>
    <p:sldId id="318" r:id="rId44"/>
    <p:sldId id="319" r:id="rId45"/>
    <p:sldId id="299" r:id="rId46"/>
    <p:sldId id="320" r:id="rId47"/>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eitz" initials="" lastIdx="26" clrIdx="0"/>
  <p:cmAuthor id="1" name="Ora Setter" initials="O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721" autoAdjust="0"/>
  </p:normalViewPr>
  <p:slideViewPr>
    <p:cSldViewPr>
      <p:cViewPr>
        <p:scale>
          <a:sx n="82" d="100"/>
          <a:sy n="82" d="100"/>
        </p:scale>
        <p:origin x="-150" y="7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1-30T10:38:51.187" idx="9">
    <p:pos x="576" y="173"/>
    <p:text>I am noit sure of about the title of the slide.
How about beginning witgh Three types of OMB:</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6F77B71-F759-429C-9C9D-C366AC6B3A9E}" type="datetimeFigureOut">
              <a:rPr lang="he-IL" smtClean="0"/>
              <a:pPr/>
              <a:t>כ"ח/שבט/תשע"א</a:t>
            </a:fld>
            <a:endParaRPr lang="he-IL"/>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AA3E4AF-9916-4766-A2DD-89074374B9D6}" type="slidenum">
              <a:rPr lang="he-IL" smtClean="0"/>
              <a:pPr/>
              <a:t>‹#›</a:t>
            </a:fld>
            <a:endParaRPr lang="he-IL"/>
          </a:p>
        </p:txBody>
      </p:sp>
    </p:spTree>
    <p:extLst>
      <p:ext uri="{BB962C8B-B14F-4D97-AF65-F5344CB8AC3E}">
        <p14:creationId xmlns="" xmlns:p14="http://schemas.microsoft.com/office/powerpoint/2010/main" val="234080518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מציין מיקום של תמונת שקופית 1"/>
          <p:cNvSpPr>
            <a:spLocks noGrp="1" noRot="1" noChangeAspect="1" noTextEdit="1"/>
          </p:cNvSpPr>
          <p:nvPr>
            <p:ph type="sldImg"/>
          </p:nvPr>
        </p:nvSpPr>
        <p:spPr>
          <a:ln/>
        </p:spPr>
      </p:sp>
      <p:sp>
        <p:nvSpPr>
          <p:cNvPr id="41987" name="מציין מיקום של הערות 2"/>
          <p:cNvSpPr>
            <a:spLocks noGrp="1"/>
          </p:cNvSpPr>
          <p:nvPr>
            <p:ph type="body" idx="1"/>
          </p:nvPr>
        </p:nvSpPr>
        <p:spPr>
          <a:noFill/>
          <a:ln/>
        </p:spPr>
        <p:txBody>
          <a:bodyPr/>
          <a:lstStyle/>
          <a:p>
            <a:r>
              <a:rPr lang="he-IL" dirty="0" smtClean="0"/>
              <a:t>שימו לב- ייתכן כי כלי המחקר של ה- </a:t>
            </a:r>
            <a:r>
              <a:rPr lang="en-US" dirty="0" smtClean="0"/>
              <a:t>BIG5</a:t>
            </a:r>
            <a:r>
              <a:rPr lang="he-IL" dirty="0" smtClean="0"/>
              <a:t> לא מהימן מספיק</a:t>
            </a:r>
          </a:p>
        </p:txBody>
      </p:sp>
      <p:sp>
        <p:nvSpPr>
          <p:cNvPr id="41988" name="מציין מיקום של מספר שקופית 3"/>
          <p:cNvSpPr>
            <a:spLocks noGrp="1"/>
          </p:cNvSpPr>
          <p:nvPr>
            <p:ph type="sldNum" sz="quarter" idx="5"/>
          </p:nvPr>
        </p:nvSpPr>
        <p:spPr>
          <a:noFill/>
        </p:spPr>
        <p:txBody>
          <a:bodyPr/>
          <a:lstStyle/>
          <a:p>
            <a:fld id="{B19EF374-BB49-460C-B95E-328D6A213B94}" type="slidenum">
              <a:rPr lang="he-IL" smtClean="0"/>
              <a:pPr/>
              <a:t>31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4F9EA115-30D9-47E8-8927-7E99B615CB41}"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04360A0D-2722-4AC4-BED0-2AF31C768675}"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4F353065-22E0-4702-B011-FD1E1177AB75}"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bg>
      <p:bgRef idx="1003">
        <a:schemeClr val="bg1"/>
      </p:bgRef>
    </p:bg>
    <p:spTree>
      <p:nvGrpSpPr>
        <p:cNvPr id="1" name=""/>
        <p:cNvGrpSpPr/>
        <p:nvPr/>
      </p:nvGrpSpPr>
      <p:grpSpPr>
        <a:xfrm>
          <a:off x="0" y="0"/>
          <a:ext cx="0" cy="0"/>
          <a:chOff x="0" y="0"/>
          <a:chExt cx="0" cy="0"/>
        </a:xfrm>
      </p:grpSpPr>
      <p:sp>
        <p:nvSpPr>
          <p:cNvPr id="12" name="מלבן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מלבן מעוגל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כותרת משנה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e-IL" smtClean="0"/>
              <a:t>לחץ כדי לערוך סגנון כותרת משנה של תבנית בסיס</a:t>
            </a:r>
            <a:endParaRPr kumimoji="0" lang="en-US"/>
          </a:p>
        </p:txBody>
      </p:sp>
      <p:sp>
        <p:nvSpPr>
          <p:cNvPr id="28" name="מציין מיקום של תאריך 27"/>
          <p:cNvSpPr>
            <a:spLocks noGrp="1"/>
          </p:cNvSpPr>
          <p:nvPr>
            <p:ph type="dt" sz="half" idx="10"/>
          </p:nvPr>
        </p:nvSpPr>
        <p:spPr/>
        <p:txBody>
          <a:bodyPr/>
          <a:lstStyle/>
          <a:p>
            <a:fld id="{993E5719-A477-47C1-BF2E-32D63BE2732E}" type="datetime8">
              <a:rPr lang="he-IL" smtClean="0"/>
              <a:pPr/>
              <a:t>02 פברואר 11</a:t>
            </a:fld>
            <a:endParaRPr lang="he-IL"/>
          </a:p>
        </p:txBody>
      </p:sp>
      <p:sp>
        <p:nvSpPr>
          <p:cNvPr id="17" name="מציין מיקום של כותרת תחתונה 16"/>
          <p:cNvSpPr>
            <a:spLocks noGrp="1"/>
          </p:cNvSpPr>
          <p:nvPr>
            <p:ph type="ftr" sz="quarter" idx="11"/>
          </p:nvPr>
        </p:nvSpPr>
        <p:spPr/>
        <p:txBody>
          <a:bodyPr/>
          <a:lstStyle/>
          <a:p>
            <a:endParaRPr lang="he-IL"/>
          </a:p>
        </p:txBody>
      </p:sp>
      <p:sp>
        <p:nvSpPr>
          <p:cNvPr id="29" name="מציין מיקום של מספר שקופית 28"/>
          <p:cNvSpPr>
            <a:spLocks noGrp="1"/>
          </p:cNvSpPr>
          <p:nvPr>
            <p:ph type="sldNum" sz="quarter" idx="12"/>
          </p:nvPr>
        </p:nvSpPr>
        <p:spPr/>
        <p:txBody>
          <a:bodyPr lIns="0" tIns="0" rIns="0" bIns="0">
            <a:noAutofit/>
          </a:bodyPr>
          <a:lstStyle>
            <a:lvl1pPr>
              <a:defRPr sz="1400">
                <a:solidFill>
                  <a:srgbClr val="FFFFFF"/>
                </a:solidFill>
              </a:defRPr>
            </a:lvl1pPr>
          </a:lstStyle>
          <a:p>
            <a:fld id="{EEF2BBB2-426B-4909-AFD1-9D1FA58D7520}" type="slidenum">
              <a:rPr lang="he-IL" smtClean="0"/>
              <a:pPr/>
              <a:t>‹#›</a:t>
            </a:fld>
            <a:endParaRPr lang="he-IL"/>
          </a:p>
        </p:txBody>
      </p:sp>
      <p:sp>
        <p:nvSpPr>
          <p:cNvPr id="7" name="מלבן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מלבן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מלבן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כותרת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he-IL" smtClean="0"/>
              <a:t>לחץ כדי לערוך סגנון כותרת של תבנית בסיס</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4" name="מציין מיקום של תאריך 3"/>
          <p:cNvSpPr>
            <a:spLocks noGrp="1"/>
          </p:cNvSpPr>
          <p:nvPr>
            <p:ph type="dt" sz="half" idx="10"/>
          </p:nvPr>
        </p:nvSpPr>
        <p:spPr/>
        <p:txBody>
          <a:bodyPr/>
          <a:lstStyle/>
          <a:p>
            <a:fld id="{A1D39D39-72D7-4C57-8577-42B9071B662E}"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
        <p:nvSpPr>
          <p:cNvPr id="8" name="מציין מיקום תוכן 7"/>
          <p:cNvSpPr>
            <a:spLocks noGrp="1"/>
          </p:cNvSpPr>
          <p:nvPr>
            <p:ph sz="quarter" idx="1"/>
          </p:nvPr>
        </p:nvSpPr>
        <p:spPr>
          <a:xfrm>
            <a:off x="914400" y="1447800"/>
            <a:ext cx="7772400" cy="4572000"/>
          </a:xfrm>
        </p:spPr>
        <p:txBody>
          <a:bodyPr vert="horz"/>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Ref idx="1003">
        <a:schemeClr val="bg1"/>
      </p:bgRef>
    </p:bg>
    <p:spTree>
      <p:nvGrpSpPr>
        <p:cNvPr id="1" name=""/>
        <p:cNvGrpSpPr/>
        <p:nvPr/>
      </p:nvGrpSpPr>
      <p:grpSpPr>
        <a:xfrm>
          <a:off x="0" y="0"/>
          <a:ext cx="0" cy="0"/>
          <a:chOff x="0" y="0"/>
          <a:chExt cx="0" cy="0"/>
        </a:xfrm>
      </p:grpSpPr>
      <p:sp>
        <p:nvSpPr>
          <p:cNvPr id="11" name="מלבן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מלבן מעוגל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כותרת 1"/>
          <p:cNvSpPr>
            <a:spLocks noGrp="1"/>
          </p:cNvSpPr>
          <p:nvPr>
            <p:ph type="title"/>
          </p:nvPr>
        </p:nvSpPr>
        <p:spPr>
          <a:xfrm>
            <a:off x="722313" y="952500"/>
            <a:ext cx="7772400" cy="1362075"/>
          </a:xfrm>
        </p:spPr>
        <p:txBody>
          <a:bodyPr anchor="b" anchorCtr="0"/>
          <a:lstStyle>
            <a:lvl1pPr algn="l">
              <a:buNone/>
              <a:defRPr sz="4000" b="0" cap="none"/>
            </a:lvl1pPr>
          </a:lstStyle>
          <a:p>
            <a:r>
              <a:rPr kumimoji="0" lang="he-IL" smtClean="0"/>
              <a:t>לחץ כדי לערוך סגנון כותרת של תבנית בסיס</a:t>
            </a:r>
            <a:endParaRPr kumimoji="0" lang="en-US"/>
          </a:p>
        </p:txBody>
      </p:sp>
      <p:sp>
        <p:nvSpPr>
          <p:cNvPr id="3" name="מציין מיקום טקסט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9DDD756D-80B7-4CF7-A8CC-F9FA25E70B94}" type="datetime8">
              <a:rPr lang="he-IL" smtClean="0"/>
              <a:pPr/>
              <a:t>02 פברואר 11</a:t>
            </a:fld>
            <a:endParaRPr lang="he-IL"/>
          </a:p>
        </p:txBody>
      </p:sp>
      <p:sp>
        <p:nvSpPr>
          <p:cNvPr id="5" name="מציין מיקום של כותרת תחתונה 4"/>
          <p:cNvSpPr>
            <a:spLocks noGrp="1"/>
          </p:cNvSpPr>
          <p:nvPr>
            <p:ph type="ftr" sz="quarter" idx="11"/>
          </p:nvPr>
        </p:nvSpPr>
        <p:spPr>
          <a:xfrm>
            <a:off x="800100" y="6172200"/>
            <a:ext cx="4000500" cy="457200"/>
          </a:xfrm>
        </p:spPr>
        <p:txBody>
          <a:bodyPr/>
          <a:lstStyle/>
          <a:p>
            <a:endParaRPr lang="he-IL"/>
          </a:p>
        </p:txBody>
      </p:sp>
      <p:sp>
        <p:nvSpPr>
          <p:cNvPr id="7" name="מלבן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מלבן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מלבן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מציין מיקום של מספר שקופית 5"/>
          <p:cNvSpPr>
            <a:spLocks noGrp="1"/>
          </p:cNvSpPr>
          <p:nvPr>
            <p:ph type="sldNum" sz="quarter" idx="12"/>
          </p:nvPr>
        </p:nvSpPr>
        <p:spPr>
          <a:xfrm>
            <a:off x="146304" y="6208776"/>
            <a:ext cx="457200" cy="457200"/>
          </a:xfrm>
        </p:spPr>
        <p:txBody>
          <a:bodyPr/>
          <a:lstStyle/>
          <a:p>
            <a:fld id="{EEF2BBB2-426B-4909-AFD1-9D1FA58D7520}" type="slidenum">
              <a:rPr lang="he-IL" smtClean="0"/>
              <a:pPr/>
              <a:t>‹#›</a:t>
            </a:fld>
            <a:endParaRPr lang="he-IL"/>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5" name="מציין מיקום של תאריך 4"/>
          <p:cNvSpPr>
            <a:spLocks noGrp="1"/>
          </p:cNvSpPr>
          <p:nvPr>
            <p:ph type="dt" sz="half" idx="10"/>
          </p:nvPr>
        </p:nvSpPr>
        <p:spPr/>
        <p:txBody>
          <a:bodyPr/>
          <a:lstStyle/>
          <a:p>
            <a:fld id="{BD4636DF-0D5A-40D0-BED1-6D423C899A50}" type="datetime8">
              <a:rPr lang="he-IL" smtClean="0"/>
              <a:pPr/>
              <a:t>02 פברואר 11</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EEF2BBB2-426B-4909-AFD1-9D1FA58D7520}" type="slidenum">
              <a:rPr lang="he-IL" smtClean="0"/>
              <a:pPr/>
              <a:t>‹#›</a:t>
            </a:fld>
            <a:endParaRPr lang="he-IL"/>
          </a:p>
        </p:txBody>
      </p:sp>
      <p:sp>
        <p:nvSpPr>
          <p:cNvPr id="9" name="מציין מיקום תוכן 8"/>
          <p:cNvSpPr>
            <a:spLocks noGrp="1"/>
          </p:cNvSpPr>
          <p:nvPr>
            <p:ph sz="quarter" idx="1"/>
          </p:nvPr>
        </p:nvSpPr>
        <p:spPr>
          <a:xfrm>
            <a:off x="914400" y="1447800"/>
            <a:ext cx="3749040" cy="4572000"/>
          </a:xfrm>
        </p:spPr>
        <p:txBody>
          <a:bodyPr vert="horz"/>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11" name="מציין מיקום תוכן 10"/>
          <p:cNvSpPr>
            <a:spLocks noGrp="1"/>
          </p:cNvSpPr>
          <p:nvPr>
            <p:ph sz="quarter" idx="2"/>
          </p:nvPr>
        </p:nvSpPr>
        <p:spPr>
          <a:xfrm>
            <a:off x="4933950" y="1447800"/>
            <a:ext cx="3749040" cy="4572000"/>
          </a:xfrm>
        </p:spPr>
        <p:txBody>
          <a:bodyPr vert="horz"/>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914400" y="273050"/>
            <a:ext cx="7772400" cy="1143000"/>
          </a:xfrm>
        </p:spPr>
        <p:txBody>
          <a:bodyPr anchor="b" anchorCtr="0"/>
          <a:lstStyle>
            <a:lvl1pPr>
              <a:defRPr/>
            </a:lvl1pPr>
          </a:lstStyle>
          <a:p>
            <a:r>
              <a:rPr kumimoji="0" lang="he-IL" smtClean="0"/>
              <a:t>לחץ כדי לערוך סגנון כותרת של תבנית בסיס</a:t>
            </a:r>
            <a:endParaRPr kumimoji="0" lang="en-US"/>
          </a:p>
        </p:txBody>
      </p:sp>
      <p:sp>
        <p:nvSpPr>
          <p:cNvPr id="3" name="מציין מיקום טקסט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he-IL" smtClean="0"/>
              <a:t>לחץ כדי לערוך סגנונות טקסט של תבנית בסיס</a:t>
            </a:r>
          </a:p>
        </p:txBody>
      </p:sp>
      <p:sp>
        <p:nvSpPr>
          <p:cNvPr id="4" name="מציין מיקום טקסט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he-IL" smtClean="0"/>
              <a:t>לחץ כדי לערוך סגנונות טקסט של תבנית בסיס</a:t>
            </a:r>
          </a:p>
        </p:txBody>
      </p:sp>
      <p:sp>
        <p:nvSpPr>
          <p:cNvPr id="7" name="מציין מיקום של תאריך 6"/>
          <p:cNvSpPr>
            <a:spLocks noGrp="1"/>
          </p:cNvSpPr>
          <p:nvPr>
            <p:ph type="dt" sz="half" idx="10"/>
          </p:nvPr>
        </p:nvSpPr>
        <p:spPr/>
        <p:txBody>
          <a:bodyPr/>
          <a:lstStyle/>
          <a:p>
            <a:fld id="{A3EA11C2-B4CB-47F5-88B9-BAF6C21668D5}" type="datetime8">
              <a:rPr lang="he-IL" smtClean="0"/>
              <a:pPr/>
              <a:t>02 פברואר 11</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EEF2BBB2-426B-4909-AFD1-9D1FA58D7520}" type="slidenum">
              <a:rPr lang="he-IL" smtClean="0"/>
              <a:pPr/>
              <a:t>‹#›</a:t>
            </a:fld>
            <a:endParaRPr lang="he-IL"/>
          </a:p>
        </p:txBody>
      </p:sp>
      <p:sp>
        <p:nvSpPr>
          <p:cNvPr id="11" name="מציין מיקום תוכן 10"/>
          <p:cNvSpPr>
            <a:spLocks noGrp="1"/>
          </p:cNvSpPr>
          <p:nvPr>
            <p:ph sz="half" idx="2"/>
          </p:nvPr>
        </p:nvSpPr>
        <p:spPr>
          <a:xfrm>
            <a:off x="914400" y="2247900"/>
            <a:ext cx="3733800" cy="3886200"/>
          </a:xfrm>
        </p:spPr>
        <p:txBody>
          <a:bodyPr vert="horz"/>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13" name="מציין מיקום תוכן 12"/>
          <p:cNvSpPr>
            <a:spLocks noGrp="1"/>
          </p:cNvSpPr>
          <p:nvPr>
            <p:ph sz="half" idx="4"/>
          </p:nvPr>
        </p:nvSpPr>
        <p:spPr>
          <a:xfrm>
            <a:off x="4953000" y="2247900"/>
            <a:ext cx="3733800" cy="3886200"/>
          </a:xfrm>
        </p:spPr>
        <p:txBody>
          <a:bodyPr vert="horz"/>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3" name="מציין מיקום של תאריך 2"/>
          <p:cNvSpPr>
            <a:spLocks noGrp="1"/>
          </p:cNvSpPr>
          <p:nvPr>
            <p:ph type="dt" sz="half" idx="10"/>
          </p:nvPr>
        </p:nvSpPr>
        <p:spPr/>
        <p:txBody>
          <a:bodyPr/>
          <a:lstStyle/>
          <a:p>
            <a:fld id="{F61B03DA-8756-41EB-A3B3-099F2EE0FDD3}" type="datetime8">
              <a:rPr lang="he-IL" smtClean="0"/>
              <a:pPr/>
              <a:t>02 פברואר 11</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CC38A883-764B-4848-B5C3-DE2BF9EA204F}" type="datetime8">
              <a:rPr lang="he-IL" smtClean="0"/>
              <a:pPr/>
              <a:t>02 פברואר 11</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8" name="מלבן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מלבן מעוגל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כותרת 1"/>
          <p:cNvSpPr>
            <a:spLocks noGrp="1"/>
          </p:cNvSpPr>
          <p:nvPr>
            <p:ph type="title"/>
          </p:nvPr>
        </p:nvSpPr>
        <p:spPr>
          <a:xfrm>
            <a:off x="914400" y="273050"/>
            <a:ext cx="7772400" cy="1143000"/>
          </a:xfrm>
        </p:spPr>
        <p:txBody>
          <a:bodyPr anchor="b" anchorCtr="0"/>
          <a:lstStyle>
            <a:lvl1pPr algn="l">
              <a:buNone/>
              <a:defRPr sz="4000" b="0"/>
            </a:lvl1pPr>
          </a:lstStyle>
          <a:p>
            <a:r>
              <a:rPr kumimoji="0" lang="he-IL" smtClean="0"/>
              <a:t>לחץ כדי לערוך סגנון כותרת של תבנית בסיס</a:t>
            </a:r>
            <a:endParaRPr kumimoji="0" lang="en-US"/>
          </a:p>
        </p:txBody>
      </p:sp>
      <p:sp>
        <p:nvSpPr>
          <p:cNvPr id="3" name="מציין מיקום טקסט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C4979FFC-A608-4E3F-B5B6-8E05AB0D8017}" type="datetime8">
              <a:rPr lang="he-IL" smtClean="0"/>
              <a:pPr/>
              <a:t>02 פברואר 11</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EEF2BBB2-426B-4909-AFD1-9D1FA58D7520}" type="slidenum">
              <a:rPr lang="he-IL" smtClean="0"/>
              <a:pPr/>
              <a:t>‹#›</a:t>
            </a:fld>
            <a:endParaRPr lang="he-IL"/>
          </a:p>
        </p:txBody>
      </p:sp>
      <p:sp>
        <p:nvSpPr>
          <p:cNvPr id="11" name="מציין מיקום תוכן 10"/>
          <p:cNvSpPr>
            <a:spLocks noGrp="1"/>
          </p:cNvSpPr>
          <p:nvPr>
            <p:ph sz="quarter" idx="1"/>
          </p:nvPr>
        </p:nvSpPr>
        <p:spPr>
          <a:xfrm>
            <a:off x="2971800" y="1600200"/>
            <a:ext cx="5715000" cy="4495800"/>
          </a:xfrm>
        </p:spPr>
        <p:txBody>
          <a:bodyPr vert="horz"/>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428C4E33-51A5-4CB9-9681-2E27670AAC18}"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he-IL" smtClean="0"/>
              <a:t>לחץ כדי לערוך סגנון כותרת של תבנית בסיס</a:t>
            </a:r>
            <a:endParaRPr kumimoji="0" lang="en-US"/>
          </a:p>
        </p:txBody>
      </p:sp>
      <p:sp>
        <p:nvSpPr>
          <p:cNvPr id="4" name="מציין מיקום טקסט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CD98BE45-5EB0-448F-8C16-9EF47E58F3CF}" type="datetime8">
              <a:rPr lang="he-IL" smtClean="0"/>
              <a:pPr/>
              <a:t>02 פברואר 11</a:t>
            </a:fld>
            <a:endParaRPr lang="he-IL"/>
          </a:p>
        </p:txBody>
      </p:sp>
      <p:sp>
        <p:nvSpPr>
          <p:cNvPr id="6" name="מציין מיקום של כותרת תחתונה 5"/>
          <p:cNvSpPr>
            <a:spLocks noGrp="1"/>
          </p:cNvSpPr>
          <p:nvPr>
            <p:ph type="ftr" sz="quarter" idx="11"/>
          </p:nvPr>
        </p:nvSpPr>
        <p:spPr>
          <a:xfrm>
            <a:off x="914400" y="6172200"/>
            <a:ext cx="3886200" cy="457200"/>
          </a:xfrm>
        </p:spPr>
        <p:txBody>
          <a:bodyPr/>
          <a:lstStyle/>
          <a:p>
            <a:endParaRPr lang="he-IL"/>
          </a:p>
        </p:txBody>
      </p:sp>
      <p:sp>
        <p:nvSpPr>
          <p:cNvPr id="7" name="מציין מיקום של מספר שקופית 6"/>
          <p:cNvSpPr>
            <a:spLocks noGrp="1"/>
          </p:cNvSpPr>
          <p:nvPr>
            <p:ph type="sldNum" sz="quarter" idx="12"/>
          </p:nvPr>
        </p:nvSpPr>
        <p:spPr>
          <a:xfrm>
            <a:off x="146304" y="6208776"/>
            <a:ext cx="457200" cy="457200"/>
          </a:xfrm>
        </p:spPr>
        <p:txBody>
          <a:bodyPr/>
          <a:lstStyle/>
          <a:p>
            <a:fld id="{EEF2BBB2-426B-4909-AFD1-9D1FA58D7520}" type="slidenum">
              <a:rPr lang="he-IL" smtClean="0"/>
              <a:pPr/>
              <a:t>‹#›</a:t>
            </a:fld>
            <a:endParaRPr lang="he-IL"/>
          </a:p>
        </p:txBody>
      </p:sp>
      <p:sp>
        <p:nvSpPr>
          <p:cNvPr id="11" name="מלבן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מלבן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מלבן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מציין מיקום של תמונה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he-IL" smtClean="0"/>
              <a:t>לחץ על הסמל כדי להוסיף תמונה</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3" name="מציין מיקום של טקסט אנכי 2"/>
          <p:cNvSpPr>
            <a:spLocks noGrp="1"/>
          </p:cNvSpPr>
          <p:nvPr>
            <p:ph type="body" orient="vert" idx="1"/>
          </p:nvPr>
        </p:nvSpPr>
        <p:spPr/>
        <p:txBody>
          <a:bodyPr vert="eaVer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p:txBody>
          <a:bodyPr/>
          <a:lstStyle/>
          <a:p>
            <a:fld id="{F8DB2521-57C3-4261-8AA4-4C8247072C8F}"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41"/>
            <a:ext cx="2011680" cy="5851525"/>
          </a:xfrm>
        </p:spPr>
        <p:txBody>
          <a:bodyPr vert="eaVert"/>
          <a:lstStyle/>
          <a:p>
            <a:r>
              <a:rPr kumimoji="0" lang="he-IL" smtClean="0"/>
              <a:t>לחץ כדי לערוך סגנון כותרת של תבנית בסיס</a:t>
            </a:r>
            <a:endParaRPr kumimoji="0" lang="en-US"/>
          </a:p>
        </p:txBody>
      </p:sp>
      <p:sp>
        <p:nvSpPr>
          <p:cNvPr id="3" name="מציין מיקום של טקסט אנכי 2"/>
          <p:cNvSpPr>
            <a:spLocks noGrp="1"/>
          </p:cNvSpPr>
          <p:nvPr>
            <p:ph type="body" orient="vert" idx="1"/>
          </p:nvPr>
        </p:nvSpPr>
        <p:spPr>
          <a:xfrm>
            <a:off x="914400" y="274640"/>
            <a:ext cx="5562600" cy="5851525"/>
          </a:xfrm>
        </p:spPr>
        <p:txBody>
          <a:bodyPr vert="eaVer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p:txBody>
          <a:bodyPr/>
          <a:lstStyle/>
          <a:p>
            <a:fld id="{618CBC15-686B-47A1-AC75-561F7DA06D40}"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9A07B5D2-90B2-4510-B5BC-BB979399C4C0}" type="datetime8">
              <a:rPr lang="he-IL" smtClean="0"/>
              <a:pPr/>
              <a:t>02 פברואר 11</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FCEDD386-D6B3-475A-8807-F4E9F8373B01}" type="datetime8">
              <a:rPr lang="he-IL" smtClean="0"/>
              <a:pPr/>
              <a:t>02 פברואר 11</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CD206BF6-993E-42CF-A63B-1E3CC7D39BD7}" type="datetime8">
              <a:rPr lang="he-IL" smtClean="0"/>
              <a:pPr/>
              <a:t>02 פברואר 11</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E6FC2C3E-A390-4985-93A0-A60D8D80691A}" type="datetime8">
              <a:rPr lang="he-IL" smtClean="0"/>
              <a:pPr/>
              <a:t>02 פברואר 11</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67E8F51B-7D19-46EF-AC71-976A354A7FCF}" type="datetime8">
              <a:rPr lang="he-IL" smtClean="0"/>
              <a:pPr/>
              <a:t>02 פברואר 11</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0CF06A4B-4F49-4521-89EB-6685F85E2ED0}" type="datetime8">
              <a:rPr lang="he-IL" smtClean="0"/>
              <a:pPr/>
              <a:t>02 פברואר 11</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702B283F-1F67-43A8-B1E9-01FBC0441BDC}" type="datetime8">
              <a:rPr lang="he-IL" smtClean="0"/>
              <a:pPr/>
              <a:t>02 פברואר 11</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EEF2BBB2-426B-4909-AFD1-9D1FA58D7520}" type="slidenum">
              <a:rPr lang="he-IL" smtClean="0"/>
              <a:pPr/>
              <a:t>‹#›</a:t>
            </a:fld>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dirty="0" smtClean="0"/>
              <a:t>לחץ כדי לערוך סגנונות טקסט של תבנית בסיס</a:t>
            </a:r>
          </a:p>
          <a:p>
            <a:pPr lvl="1"/>
            <a:r>
              <a:rPr lang="he-IL" dirty="0" smtClean="0"/>
              <a:t>רמה שנייה</a:t>
            </a:r>
          </a:p>
          <a:p>
            <a:pPr lvl="2"/>
            <a:r>
              <a:rPr lang="he-IL" dirty="0" smtClean="0"/>
              <a:t>רמה שלישית</a:t>
            </a:r>
          </a:p>
          <a:p>
            <a:pPr lvl="3"/>
            <a:r>
              <a:rPr lang="he-IL" dirty="0" smtClean="0"/>
              <a:t>רמה רביעית</a:t>
            </a:r>
          </a:p>
          <a:p>
            <a:pPr lvl="4"/>
            <a:r>
              <a:rPr lang="he-IL" dirty="0" smtClean="0"/>
              <a:t>רמה חמישית</a:t>
            </a:r>
            <a:endParaRPr lang="he-IL" dirty="0"/>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776422F-896E-401C-B9B4-00A974171B6F}" type="datetime8">
              <a:rPr lang="he-IL" smtClean="0"/>
              <a:pPr/>
              <a:t>02 פברואר 11</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EF2BBB2-426B-4909-AFD1-9D1FA58D7520}"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מלבן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מלבן מעוגל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מציין מיקום של כותרת 21"/>
          <p:cNvSpPr>
            <a:spLocks noGrp="1"/>
          </p:cNvSpPr>
          <p:nvPr>
            <p:ph type="title"/>
          </p:nvPr>
        </p:nvSpPr>
        <p:spPr>
          <a:xfrm>
            <a:off x="914400" y="274638"/>
            <a:ext cx="7772400" cy="1143000"/>
          </a:xfrm>
          <a:prstGeom prst="rect">
            <a:avLst/>
          </a:prstGeom>
        </p:spPr>
        <p:txBody>
          <a:bodyPr bIns="91440" anchor="b" anchorCtr="0">
            <a:normAutofit/>
          </a:bodyPr>
          <a:lstStyle/>
          <a:p>
            <a:r>
              <a:rPr kumimoji="0" lang="he-IL" smtClean="0"/>
              <a:t>לחץ כדי לערוך סגנון כותרת של תבנית בסיס</a:t>
            </a:r>
            <a:endParaRPr kumimoji="0" lang="en-US"/>
          </a:p>
        </p:txBody>
      </p:sp>
      <p:sp>
        <p:nvSpPr>
          <p:cNvPr id="13" name="מציין מיקום טקסט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he-IL" smtClean="0"/>
              <a:t>לחץ כדי לערוך סגנונות טקסט של תבנית בסיס</a:t>
            </a:r>
          </a:p>
          <a:p>
            <a:pPr lvl="1" eaLnBrk="1" latinLnBrk="0" hangingPunct="1"/>
            <a:r>
              <a:rPr kumimoji="0" lang="he-IL" smtClean="0"/>
              <a:t>רמה שנייה</a:t>
            </a:r>
          </a:p>
          <a:p>
            <a:pPr lvl="2" eaLnBrk="1" latinLnBrk="0" hangingPunct="1"/>
            <a:r>
              <a:rPr kumimoji="0" lang="he-IL" smtClean="0"/>
              <a:t>רמה שלישית</a:t>
            </a:r>
          </a:p>
          <a:p>
            <a:pPr lvl="3" eaLnBrk="1" latinLnBrk="0" hangingPunct="1"/>
            <a:r>
              <a:rPr kumimoji="0" lang="he-IL" smtClean="0"/>
              <a:t>רמה רביעית</a:t>
            </a:r>
          </a:p>
          <a:p>
            <a:pPr lvl="4" eaLnBrk="1" latinLnBrk="0" hangingPunct="1"/>
            <a:r>
              <a:rPr kumimoji="0" lang="he-IL" smtClean="0"/>
              <a:t>רמה חמישית</a:t>
            </a:r>
            <a:endParaRPr kumimoji="0" lang="en-US"/>
          </a:p>
        </p:txBody>
      </p:sp>
      <p:sp>
        <p:nvSpPr>
          <p:cNvPr id="14" name="מציין מיקום של תאריך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01A6001-99A8-4201-935C-2F91E8F4213B}" type="datetime8">
              <a:rPr lang="he-IL" smtClean="0"/>
              <a:pPr/>
              <a:t>02 פברואר 11</a:t>
            </a:fld>
            <a:endParaRPr lang="he-IL"/>
          </a:p>
        </p:txBody>
      </p:sp>
      <p:sp>
        <p:nvSpPr>
          <p:cNvPr id="3" name="מציין מיקום של כותרת תחתונה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he-IL"/>
          </a:p>
        </p:txBody>
      </p:sp>
      <p:sp>
        <p:nvSpPr>
          <p:cNvPr id="23" name="מציין מיקום של מספר שקופית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EF2BBB2-426B-4909-AFD1-9D1FA58D7520}"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slideLayout" Target="../slideLayouts/slideLayout16.xml"/><Relationship Id="rId6" Type="http://schemas.openxmlformats.org/officeDocument/2006/relationships/image" Target="../media/image8.wmf"/><Relationship Id="rId5" Type="http://schemas.openxmlformats.org/officeDocument/2006/relationships/image" Target="../media/image7.wmf"/><Relationship Id="rId10" Type="http://schemas.openxmlformats.org/officeDocument/2006/relationships/image" Target="../media/image12.wmf"/><Relationship Id="rId4" Type="http://schemas.openxmlformats.org/officeDocument/2006/relationships/image" Target="../media/image6.wmf"/><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13.xml"/><Relationship Id="rId4"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מלבן 7"/>
          <p:cNvSpPr/>
          <p:nvPr/>
        </p:nvSpPr>
        <p:spPr>
          <a:xfrm>
            <a:off x="1907704" y="404664"/>
            <a:ext cx="518457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 name="כותרת משנה 2"/>
          <p:cNvSpPr>
            <a:spLocks noGrp="1"/>
          </p:cNvSpPr>
          <p:nvPr>
            <p:ph type="subTitle" idx="1"/>
          </p:nvPr>
        </p:nvSpPr>
        <p:spPr>
          <a:xfrm>
            <a:off x="1295400" y="3200400"/>
            <a:ext cx="6400800" cy="2244824"/>
          </a:xfrm>
        </p:spPr>
        <p:txBody>
          <a:bodyPr>
            <a:normAutofit/>
          </a:bodyPr>
          <a:lstStyle/>
          <a:p>
            <a:r>
              <a:rPr lang="en-US" dirty="0" smtClean="0"/>
              <a:t>Ora Setter, Ph.D.</a:t>
            </a:r>
          </a:p>
          <a:p>
            <a:r>
              <a:rPr lang="en-US" dirty="0" smtClean="0"/>
              <a:t>Ely Weitz, Ph.D.</a:t>
            </a:r>
          </a:p>
          <a:p>
            <a:r>
              <a:rPr lang="en-US" dirty="0" smtClean="0"/>
              <a:t>Yoav Vardi, Ph.D</a:t>
            </a:r>
            <a:endParaRPr lang="he-IL" dirty="0" smtClean="0"/>
          </a:p>
          <a:p>
            <a:r>
              <a:rPr lang="en-US" dirty="0" smtClean="0"/>
              <a:t>Tel Aviv University, Israel</a:t>
            </a:r>
            <a:endParaRPr lang="he-IL" dirty="0"/>
          </a:p>
        </p:txBody>
      </p:sp>
      <p:sp>
        <p:nvSpPr>
          <p:cNvPr id="2" name="כותרת 1"/>
          <p:cNvSpPr>
            <a:spLocks noGrp="1"/>
          </p:cNvSpPr>
          <p:nvPr>
            <p:ph type="ctrTitle"/>
          </p:nvPr>
        </p:nvSpPr>
        <p:spPr/>
        <p:txBody>
          <a:bodyPr>
            <a:normAutofit fontScale="90000"/>
          </a:bodyPr>
          <a:lstStyle/>
          <a:p>
            <a:pPr rtl="0"/>
            <a:r>
              <a:rPr lang="en-US" b="1" dirty="0" smtClean="0"/>
              <a:t>Antecedents of Organizational Misbehavior: The Moderating </a:t>
            </a:r>
            <a:r>
              <a:rPr lang="en-US" dirty="0" smtClean="0"/>
              <a:t/>
            </a:r>
            <a:br>
              <a:rPr lang="en-US" dirty="0" smtClean="0"/>
            </a:br>
            <a:r>
              <a:rPr lang="en-US" b="1" dirty="0" smtClean="0"/>
              <a:t>Role of Spirituality</a:t>
            </a:r>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1</a:t>
            </a:fld>
            <a:endParaRPr lang="he-IL"/>
          </a:p>
        </p:txBody>
      </p:sp>
      <p:pic>
        <p:nvPicPr>
          <p:cNvPr id="7" name="תמונה 6" descr="tau.gif"/>
          <p:cNvPicPr>
            <a:picLocks noChangeAspect="1"/>
          </p:cNvPicPr>
          <p:nvPr/>
        </p:nvPicPr>
        <p:blipFill>
          <a:blip r:embed="rId2" cstate="print"/>
          <a:stretch>
            <a:fillRect/>
          </a:stretch>
        </p:blipFill>
        <p:spPr>
          <a:xfrm>
            <a:off x="2483768" y="404664"/>
            <a:ext cx="4476750" cy="504825"/>
          </a:xfrm>
          <a:prstGeom prst="rect">
            <a:avLst/>
          </a:prstGeom>
        </p:spPr>
      </p:pic>
      <p:pic>
        <p:nvPicPr>
          <p:cNvPr id="9" name="תמונה 8" descr="logonew2.png"/>
          <p:cNvPicPr>
            <a:picLocks noChangeAspect="1"/>
          </p:cNvPicPr>
          <p:nvPr/>
        </p:nvPicPr>
        <p:blipFill>
          <a:blip r:embed="rId3" cstate="print"/>
          <a:stretch>
            <a:fillRect/>
          </a:stretch>
        </p:blipFill>
        <p:spPr>
          <a:xfrm>
            <a:off x="251520" y="4653136"/>
            <a:ext cx="8572500" cy="14287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smtClean="0"/>
              <a:t>Phases of the moon</a:t>
            </a:r>
          </a:p>
        </p:txBody>
      </p:sp>
      <p:sp>
        <p:nvSpPr>
          <p:cNvPr id="13315" name="Slide Number Placeholder 5"/>
          <p:cNvSpPr>
            <a:spLocks noGrp="1"/>
          </p:cNvSpPr>
          <p:nvPr>
            <p:ph type="sldNum" sz="quarter" idx="12"/>
          </p:nvPr>
        </p:nvSpPr>
        <p:spPr>
          <a:noFill/>
        </p:spPr>
        <p:txBody>
          <a:bodyPr/>
          <a:lstStyle/>
          <a:p>
            <a:fld id="{F9706B08-1840-4277-A507-13907EF8D30B}" type="slidenum">
              <a:rPr lang="he-IL" smtClean="0"/>
              <a:pPr/>
              <a:t>10</a:t>
            </a:fld>
            <a:endParaRPr lang="en-US" smtClean="0"/>
          </a:p>
        </p:txBody>
      </p:sp>
      <p:pic>
        <p:nvPicPr>
          <p:cNvPr id="5" name="תמונה 4" descr="phases-moon.jpg"/>
          <p:cNvPicPr>
            <a:picLocks noChangeAspect="1"/>
          </p:cNvPicPr>
          <p:nvPr/>
        </p:nvPicPr>
        <p:blipFill>
          <a:blip r:embed="rId2" cstate="print"/>
          <a:stretch>
            <a:fillRect/>
          </a:stretch>
        </p:blipFill>
        <p:spPr>
          <a:xfrm>
            <a:off x="971600" y="1628800"/>
            <a:ext cx="6985000" cy="4876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US" dirty="0" smtClean="0"/>
              <a:t>The metaphor of the moon</a:t>
            </a:r>
          </a:p>
        </p:txBody>
      </p:sp>
      <p:sp>
        <p:nvSpPr>
          <p:cNvPr id="14340" name="Slide Number Placeholder 5"/>
          <p:cNvSpPr>
            <a:spLocks noGrp="1"/>
          </p:cNvSpPr>
          <p:nvPr>
            <p:ph type="sldNum" sz="quarter" idx="12"/>
          </p:nvPr>
        </p:nvSpPr>
        <p:spPr>
          <a:noFill/>
        </p:spPr>
        <p:txBody>
          <a:bodyPr/>
          <a:lstStyle/>
          <a:p>
            <a:fld id="{036755DD-4BBA-4115-933D-DA482A5D78A8}" type="slidenum">
              <a:rPr lang="he-IL" smtClean="0"/>
              <a:pPr/>
              <a:t>11</a:t>
            </a:fld>
            <a:endParaRPr lang="en-US" smtClean="0"/>
          </a:p>
        </p:txBody>
      </p:sp>
      <p:sp>
        <p:nvSpPr>
          <p:cNvPr id="14339" name="Rectangle 3"/>
          <p:cNvSpPr>
            <a:spLocks noGrp="1" noChangeArrowheads="1"/>
          </p:cNvSpPr>
          <p:nvPr>
            <p:ph sz="quarter" idx="1"/>
          </p:nvPr>
        </p:nvSpPr>
        <p:spPr/>
        <p:txBody>
          <a:bodyPr>
            <a:normAutofit/>
          </a:bodyPr>
          <a:lstStyle/>
          <a:p>
            <a:pPr algn="l" rtl="0" eaLnBrk="1" hangingPunct="1">
              <a:lnSpc>
                <a:spcPct val="80000"/>
              </a:lnSpc>
              <a:buFontTx/>
              <a:buNone/>
            </a:pPr>
            <a:r>
              <a:rPr lang="en-US" dirty="0" smtClean="0">
                <a:solidFill>
                  <a:schemeClr val="tx1">
                    <a:lumMod val="65000"/>
                    <a:lumOff val="35000"/>
                  </a:schemeClr>
                </a:solidFill>
              </a:rPr>
              <a:t>There is only one day in a month when we see the full moon</a:t>
            </a:r>
          </a:p>
          <a:p>
            <a:pPr algn="l" rtl="0" eaLnBrk="1" hangingPunct="1">
              <a:lnSpc>
                <a:spcPct val="80000"/>
              </a:lnSpc>
              <a:buFontTx/>
              <a:buNone/>
            </a:pPr>
            <a:r>
              <a:rPr lang="en-US" dirty="0" smtClean="0">
                <a:solidFill>
                  <a:schemeClr val="tx1">
                    <a:lumMod val="65000"/>
                    <a:lumOff val="35000"/>
                  </a:schemeClr>
                </a:solidFill>
              </a:rPr>
              <a:t>Most of the month, parts of the moon are hidden:</a:t>
            </a:r>
          </a:p>
          <a:p>
            <a:pPr algn="l" rtl="0">
              <a:lnSpc>
                <a:spcPct val="80000"/>
              </a:lnSpc>
            </a:pPr>
            <a:r>
              <a:rPr lang="en-US" dirty="0" smtClean="0">
                <a:solidFill>
                  <a:schemeClr val="tx1">
                    <a:lumMod val="65000"/>
                    <a:lumOff val="35000"/>
                  </a:schemeClr>
                </a:solidFill>
              </a:rPr>
              <a:t>Half the month it is growing</a:t>
            </a:r>
          </a:p>
          <a:p>
            <a:pPr algn="l" rtl="0">
              <a:lnSpc>
                <a:spcPct val="80000"/>
              </a:lnSpc>
            </a:pPr>
            <a:r>
              <a:rPr lang="en-US" dirty="0" smtClean="0">
                <a:solidFill>
                  <a:schemeClr val="tx1">
                    <a:lumMod val="65000"/>
                    <a:lumOff val="35000"/>
                  </a:schemeClr>
                </a:solidFill>
              </a:rPr>
              <a:t>Half the month it is getting smaller…</a:t>
            </a:r>
          </a:p>
          <a:p>
            <a:pPr algn="l" rtl="0" eaLnBrk="1" hangingPunct="1">
              <a:lnSpc>
                <a:spcPct val="80000"/>
              </a:lnSpc>
              <a:buFontTx/>
              <a:buNone/>
            </a:pPr>
            <a:endParaRPr lang="en-US" dirty="0" smtClean="0">
              <a:solidFill>
                <a:schemeClr val="tx1">
                  <a:lumMod val="65000"/>
                  <a:lumOff val="35000"/>
                </a:schemeClr>
              </a:solidFill>
            </a:endParaRPr>
          </a:p>
          <a:p>
            <a:pPr algn="l" rtl="0" eaLnBrk="1" hangingPunct="1">
              <a:lnSpc>
                <a:spcPct val="80000"/>
              </a:lnSpc>
              <a:buFontTx/>
              <a:buNone/>
            </a:pPr>
            <a:r>
              <a:rPr lang="en-US" dirty="0" smtClean="0">
                <a:solidFill>
                  <a:schemeClr val="tx1">
                    <a:lumMod val="65000"/>
                    <a:lumOff val="35000"/>
                  </a:schemeClr>
                </a:solidFill>
              </a:rPr>
              <a:t>So are behaviors in organizations. We can rarely observe the full scope of the phenomenon. Most of the time, part of it is hidden….</a:t>
            </a:r>
            <a:endParaRPr lang="he-IL" dirty="0" smtClean="0">
              <a:solidFill>
                <a:schemeClr val="tx1">
                  <a:lumMod val="65000"/>
                  <a:lumOff val="3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57188" y="571500"/>
            <a:ext cx="8280400" cy="933450"/>
          </a:xfrm>
        </p:spPr>
        <p:txBody>
          <a:bodyPr>
            <a:normAutofit fontScale="90000"/>
          </a:bodyPr>
          <a:lstStyle/>
          <a:p>
            <a:pPr eaLnBrk="1" hangingPunct="1"/>
            <a:r>
              <a:rPr lang="he-IL" dirty="0" smtClean="0"/>
              <a:t/>
            </a:r>
            <a:br>
              <a:rPr lang="he-IL" dirty="0" smtClean="0"/>
            </a:br>
            <a:r>
              <a:rPr lang="en-US" dirty="0" smtClean="0"/>
              <a:t>Who will bear the brunt of OMB?</a:t>
            </a:r>
          </a:p>
        </p:txBody>
      </p:sp>
      <p:sp>
        <p:nvSpPr>
          <p:cNvPr id="17412" name="Slide Number Placeholder 5"/>
          <p:cNvSpPr>
            <a:spLocks noGrp="1"/>
          </p:cNvSpPr>
          <p:nvPr>
            <p:ph type="sldNum" sz="quarter" idx="12"/>
          </p:nvPr>
        </p:nvSpPr>
        <p:spPr>
          <a:noFill/>
        </p:spPr>
        <p:txBody>
          <a:bodyPr/>
          <a:lstStyle/>
          <a:p>
            <a:fld id="{459C1DBF-E041-4278-BD44-15A320EB7952}" type="slidenum">
              <a:rPr lang="he-IL" smtClean="0"/>
              <a:pPr/>
              <a:t>12</a:t>
            </a:fld>
            <a:endParaRPr lang="en-US" smtClean="0"/>
          </a:p>
        </p:txBody>
      </p:sp>
      <p:sp>
        <p:nvSpPr>
          <p:cNvPr id="17411" name="Rectangle 3"/>
          <p:cNvSpPr>
            <a:spLocks noGrp="1" noChangeArrowheads="1"/>
          </p:cNvSpPr>
          <p:nvPr>
            <p:ph sz="quarter" idx="1"/>
          </p:nvPr>
        </p:nvSpPr>
        <p:spPr>
          <a:xfrm>
            <a:off x="406400" y="1528763"/>
            <a:ext cx="8002588" cy="4900612"/>
          </a:xfrm>
        </p:spPr>
        <p:txBody>
          <a:bodyPr>
            <a:normAutofit/>
          </a:bodyPr>
          <a:lstStyle/>
          <a:p>
            <a:pPr algn="l" rtl="0"/>
            <a:r>
              <a:rPr lang="en-US" dirty="0" smtClean="0">
                <a:solidFill>
                  <a:schemeClr val="tx1">
                    <a:lumMod val="65000"/>
                    <a:lumOff val="35000"/>
                  </a:schemeClr>
                </a:solidFill>
              </a:rPr>
              <a:t>The actor - perpetrator </a:t>
            </a:r>
          </a:p>
          <a:p>
            <a:pPr algn="l" rtl="0"/>
            <a:r>
              <a:rPr lang="en-US" dirty="0" smtClean="0">
                <a:solidFill>
                  <a:schemeClr val="tx1">
                    <a:lumMod val="65000"/>
                    <a:lumOff val="35000"/>
                  </a:schemeClr>
                </a:solidFill>
              </a:rPr>
              <a:t>His team members and colleagues</a:t>
            </a:r>
          </a:p>
          <a:p>
            <a:pPr algn="l" rtl="0"/>
            <a:r>
              <a:rPr lang="en-US" dirty="0" smtClean="0">
                <a:solidFill>
                  <a:schemeClr val="tx1">
                    <a:lumMod val="65000"/>
                    <a:lumOff val="35000"/>
                  </a:schemeClr>
                </a:solidFill>
              </a:rPr>
              <a:t>The work itself</a:t>
            </a:r>
          </a:p>
          <a:p>
            <a:pPr algn="l" rtl="0"/>
            <a:r>
              <a:rPr lang="en-US" dirty="0" smtClean="0">
                <a:solidFill>
                  <a:schemeClr val="tx1">
                    <a:lumMod val="65000"/>
                    <a:lumOff val="35000"/>
                  </a:schemeClr>
                </a:solidFill>
              </a:rPr>
              <a:t>The work unit</a:t>
            </a:r>
          </a:p>
          <a:p>
            <a:pPr algn="l" rtl="0"/>
            <a:r>
              <a:rPr lang="en-US" dirty="0" smtClean="0">
                <a:solidFill>
                  <a:schemeClr val="tx1">
                    <a:lumMod val="65000"/>
                    <a:lumOff val="35000"/>
                  </a:schemeClr>
                </a:solidFill>
              </a:rPr>
              <a:t>The organization</a:t>
            </a:r>
          </a:p>
          <a:p>
            <a:pPr algn="l" rtl="0"/>
            <a:r>
              <a:rPr lang="en-US" dirty="0" smtClean="0">
                <a:solidFill>
                  <a:schemeClr val="tx1">
                    <a:lumMod val="65000"/>
                    <a:lumOff val="35000"/>
                  </a:schemeClr>
                </a:solidFill>
              </a:rPr>
              <a:t>The environment</a:t>
            </a:r>
          </a:p>
          <a:p>
            <a:pPr algn="l" rtl="0" eaLnBrk="1" hangingPunct="1">
              <a:buFont typeface="Wingdings" pitchFamily="2" charset="2"/>
              <a:buNone/>
            </a:pPr>
            <a:endParaRPr lang="he-IL" dirty="0" smtClean="0">
              <a:solidFill>
                <a:srgbClr val="000066"/>
              </a:solidFill>
            </a:endParaRPr>
          </a:p>
          <a:p>
            <a:pPr eaLnBrk="1" hangingPunct="1">
              <a:buFontTx/>
              <a:buNone/>
            </a:pPr>
            <a:endParaRPr lang="he-IL" dirty="0" smtClean="0">
              <a:solidFill>
                <a:srgbClr val="000066"/>
              </a:solidFill>
            </a:endParaRPr>
          </a:p>
          <a:p>
            <a:pPr eaLnBrk="1" hangingPunct="1">
              <a:buFontTx/>
              <a:buNone/>
            </a:pPr>
            <a:r>
              <a:rPr lang="he-IL" dirty="0" smtClean="0">
                <a:solidFill>
                  <a:srgbClr val="000066"/>
                </a:solidFill>
              </a:rPr>
              <a:t>    </a:t>
            </a:r>
            <a:endParaRPr lang="en-US" dirty="0" smtClean="0">
              <a:solidFill>
                <a:srgbClr val="00006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dirty="0" smtClean="0"/>
              <a:t>Motivation</a:t>
            </a:r>
          </a:p>
        </p:txBody>
      </p:sp>
      <p:sp>
        <p:nvSpPr>
          <p:cNvPr id="18436" name="Slide Number Placeholder 5"/>
          <p:cNvSpPr>
            <a:spLocks noGrp="1"/>
          </p:cNvSpPr>
          <p:nvPr>
            <p:ph type="sldNum" sz="quarter" idx="12"/>
          </p:nvPr>
        </p:nvSpPr>
        <p:spPr>
          <a:noFill/>
        </p:spPr>
        <p:txBody>
          <a:bodyPr/>
          <a:lstStyle/>
          <a:p>
            <a:fld id="{66968418-6051-4248-B817-0C630D77E426}" type="slidenum">
              <a:rPr lang="he-IL" smtClean="0"/>
              <a:pPr/>
              <a:t>13</a:t>
            </a:fld>
            <a:endParaRPr lang="en-US" smtClean="0"/>
          </a:p>
        </p:txBody>
      </p:sp>
      <p:sp>
        <p:nvSpPr>
          <p:cNvPr id="18435" name="Rectangle 3"/>
          <p:cNvSpPr>
            <a:spLocks noGrp="1" noChangeArrowheads="1"/>
          </p:cNvSpPr>
          <p:nvPr>
            <p:ph sz="quarter" idx="1"/>
          </p:nvPr>
        </p:nvSpPr>
        <p:spPr/>
        <p:txBody>
          <a:bodyPr>
            <a:normAutofit/>
          </a:bodyPr>
          <a:lstStyle/>
          <a:p>
            <a:pPr algn="l" eaLnBrk="1" hangingPunct="1">
              <a:buFontTx/>
              <a:buNone/>
            </a:pPr>
            <a:r>
              <a:rPr lang="en-US" sz="2800" dirty="0" smtClean="0">
                <a:solidFill>
                  <a:schemeClr val="tx1">
                    <a:lumMod val="50000"/>
                    <a:lumOff val="50000"/>
                  </a:schemeClr>
                </a:solidFill>
              </a:rPr>
              <a:t>OMB: </a:t>
            </a:r>
            <a:r>
              <a:rPr lang="he-IL" sz="2800" dirty="0" smtClean="0">
                <a:solidFill>
                  <a:schemeClr val="tx1">
                    <a:lumMod val="50000"/>
                    <a:lumOff val="50000"/>
                  </a:schemeClr>
                </a:solidFill>
              </a:rPr>
              <a:t> </a:t>
            </a:r>
            <a:r>
              <a:rPr lang="en-US" sz="2800" dirty="0" smtClean="0">
                <a:solidFill>
                  <a:schemeClr val="tx1">
                    <a:lumMod val="50000"/>
                    <a:lumOff val="50000"/>
                  </a:schemeClr>
                </a:solidFill>
              </a:rPr>
              <a:t>Three types of</a:t>
            </a:r>
            <a:endParaRPr lang="he-IL" sz="2800" dirty="0" smtClean="0">
              <a:solidFill>
                <a:schemeClr val="tx1">
                  <a:lumMod val="50000"/>
                  <a:lumOff val="50000"/>
                </a:schemeClr>
              </a:solidFill>
            </a:endParaRPr>
          </a:p>
          <a:p>
            <a:pPr algn="l" eaLnBrk="1" hangingPunct="1">
              <a:buFontTx/>
              <a:buNone/>
            </a:pPr>
            <a:endParaRPr lang="he-IL" dirty="0" smtClean="0">
              <a:solidFill>
                <a:srgbClr val="000066"/>
              </a:solidFill>
            </a:endParaRPr>
          </a:p>
          <a:p>
            <a:pPr algn="l" rtl="0"/>
            <a:r>
              <a:rPr lang="en-US" b="1" dirty="0" smtClean="0">
                <a:solidFill>
                  <a:schemeClr val="accent1"/>
                </a:solidFill>
              </a:rPr>
              <a:t>Type S </a:t>
            </a:r>
            <a:r>
              <a:rPr lang="en-US" b="1" dirty="0" smtClean="0">
                <a:solidFill>
                  <a:schemeClr val="tx1">
                    <a:lumMod val="50000"/>
                    <a:lumOff val="50000"/>
                  </a:schemeClr>
                </a:solidFill>
              </a:rPr>
              <a:t>– benefits the perpetrator (Utilitarian motivation)</a:t>
            </a:r>
            <a:endParaRPr lang="he-IL" b="1" dirty="0" smtClean="0">
              <a:solidFill>
                <a:schemeClr val="tx1">
                  <a:lumMod val="50000"/>
                  <a:lumOff val="50000"/>
                </a:schemeClr>
              </a:solidFill>
            </a:endParaRPr>
          </a:p>
          <a:p>
            <a:pPr algn="l" rtl="0"/>
            <a:r>
              <a:rPr lang="en-US" b="1" dirty="0" smtClean="0">
                <a:solidFill>
                  <a:schemeClr val="accent1"/>
                </a:solidFill>
              </a:rPr>
              <a:t>Type O </a:t>
            </a:r>
            <a:r>
              <a:rPr lang="en-US" b="1" dirty="0" smtClean="0">
                <a:solidFill>
                  <a:schemeClr val="tx1">
                    <a:lumMod val="50000"/>
                    <a:lumOff val="50000"/>
                  </a:schemeClr>
                </a:solidFill>
              </a:rPr>
              <a:t>– benefits the organization (Emotional)</a:t>
            </a:r>
            <a:endParaRPr lang="he-IL" b="1" dirty="0" smtClean="0">
              <a:solidFill>
                <a:schemeClr val="tx1">
                  <a:lumMod val="50000"/>
                  <a:lumOff val="50000"/>
                </a:schemeClr>
              </a:solidFill>
            </a:endParaRPr>
          </a:p>
          <a:p>
            <a:pPr algn="l" rtl="0"/>
            <a:r>
              <a:rPr lang="en-US" b="1" dirty="0" smtClean="0">
                <a:solidFill>
                  <a:schemeClr val="accent1"/>
                </a:solidFill>
              </a:rPr>
              <a:t>Type D </a:t>
            </a:r>
            <a:r>
              <a:rPr lang="en-US" b="1" dirty="0" smtClean="0">
                <a:solidFill>
                  <a:schemeClr val="tx1">
                    <a:lumMod val="50000"/>
                    <a:lumOff val="50000"/>
                  </a:schemeClr>
                </a:solidFill>
              </a:rPr>
              <a:t>-</a:t>
            </a:r>
            <a:r>
              <a:rPr lang="en-US" b="1" dirty="0" smtClean="0">
                <a:solidFill>
                  <a:schemeClr val="accent1"/>
                </a:solidFill>
              </a:rPr>
              <a:t> </a:t>
            </a:r>
            <a:r>
              <a:rPr lang="en-US" b="1" dirty="0" smtClean="0">
                <a:solidFill>
                  <a:schemeClr val="tx1">
                    <a:lumMod val="50000"/>
                    <a:lumOff val="50000"/>
                  </a:schemeClr>
                </a:solidFill>
              </a:rPr>
              <a:t>Harms either individuals or the organization (both)</a:t>
            </a:r>
            <a:endParaRPr lang="he-IL" b="1" dirty="0" smtClean="0">
              <a:solidFill>
                <a:schemeClr val="tx1">
                  <a:lumMod val="50000"/>
                  <a:lumOff val="50000"/>
                </a:schemeClr>
              </a:solidFill>
            </a:endParaRPr>
          </a:p>
          <a:p>
            <a:pPr algn="l" eaLnBrk="1" hangingPunct="1">
              <a:buFontTx/>
              <a:buNone/>
            </a:pPr>
            <a:endParaRPr lang="he-IL" b="1" dirty="0" smtClean="0">
              <a:solidFill>
                <a:srgbClr val="C00000"/>
              </a:solidFill>
            </a:endParaRPr>
          </a:p>
          <a:p>
            <a:pPr algn="l">
              <a:buNone/>
            </a:pPr>
            <a:r>
              <a:rPr lang="en-US" dirty="0" smtClean="0">
                <a:solidFill>
                  <a:schemeClr val="tx1">
                    <a:lumMod val="50000"/>
                    <a:lumOff val="50000"/>
                  </a:schemeClr>
                </a:solidFill>
              </a:rPr>
              <a:t>Vardi &amp; Wiener (1992, 1996) </a:t>
            </a:r>
            <a:endParaRPr lang="he-IL" dirty="0" smtClean="0">
              <a:solidFill>
                <a:schemeClr val="tx1">
                  <a:lumMod val="50000"/>
                  <a:lumOff val="50000"/>
                </a:schemeClr>
              </a:solidFill>
            </a:endParaRPr>
          </a:p>
          <a:p>
            <a:pPr algn="l" eaLnBrk="1" hangingPunct="1">
              <a:buFontTx/>
              <a:buNone/>
            </a:pPr>
            <a:endParaRPr lang="en-US" b="1" dirty="0" smtClean="0">
              <a:solidFill>
                <a:srgbClr val="C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dirty="0" smtClean="0"/>
              <a:t>General Framework for OMB</a:t>
            </a:r>
          </a:p>
        </p:txBody>
      </p:sp>
      <p:sp>
        <p:nvSpPr>
          <p:cNvPr id="20483" name="Slide Number Placeholder 5"/>
          <p:cNvSpPr>
            <a:spLocks noGrp="1"/>
          </p:cNvSpPr>
          <p:nvPr>
            <p:ph type="sldNum" sz="quarter" idx="12"/>
          </p:nvPr>
        </p:nvSpPr>
        <p:spPr>
          <a:noFill/>
        </p:spPr>
        <p:txBody>
          <a:bodyPr/>
          <a:lstStyle/>
          <a:p>
            <a:fld id="{6126CEA1-C5E6-4D09-A190-BE2C64C4CCF2}" type="slidenum">
              <a:rPr lang="he-IL" smtClean="0"/>
              <a:pPr/>
              <a:t>14</a:t>
            </a:fld>
            <a:endParaRPr lang="en-US" smtClean="0"/>
          </a:p>
        </p:txBody>
      </p:sp>
      <p:grpSp>
        <p:nvGrpSpPr>
          <p:cNvPr id="2" name="Group 4"/>
          <p:cNvGrpSpPr>
            <a:grpSpLocks/>
          </p:cNvGrpSpPr>
          <p:nvPr/>
        </p:nvGrpSpPr>
        <p:grpSpPr bwMode="auto">
          <a:xfrm>
            <a:off x="1115616" y="980728"/>
            <a:ext cx="6500812" cy="4786313"/>
            <a:chOff x="136" y="286"/>
            <a:chExt cx="5912" cy="3938"/>
          </a:xfrm>
        </p:grpSpPr>
        <p:grpSp>
          <p:nvGrpSpPr>
            <p:cNvPr id="3" name="Group 5"/>
            <p:cNvGrpSpPr>
              <a:grpSpLocks/>
            </p:cNvGrpSpPr>
            <p:nvPr/>
          </p:nvGrpSpPr>
          <p:grpSpPr bwMode="auto">
            <a:xfrm>
              <a:off x="336" y="286"/>
              <a:ext cx="5472" cy="3938"/>
              <a:chOff x="336" y="286"/>
              <a:chExt cx="5472" cy="3938"/>
            </a:xfrm>
          </p:grpSpPr>
          <p:grpSp>
            <p:nvGrpSpPr>
              <p:cNvPr id="4" name="Group 6"/>
              <p:cNvGrpSpPr>
                <a:grpSpLocks/>
              </p:cNvGrpSpPr>
              <p:nvPr/>
            </p:nvGrpSpPr>
            <p:grpSpPr bwMode="auto">
              <a:xfrm>
                <a:off x="336" y="286"/>
                <a:ext cx="5472" cy="3938"/>
                <a:chOff x="336" y="286"/>
                <a:chExt cx="5472" cy="3938"/>
              </a:xfrm>
            </p:grpSpPr>
            <p:grpSp>
              <p:nvGrpSpPr>
                <p:cNvPr id="5" name="Group 7"/>
                <p:cNvGrpSpPr>
                  <a:grpSpLocks/>
                </p:cNvGrpSpPr>
                <p:nvPr/>
              </p:nvGrpSpPr>
              <p:grpSpPr bwMode="auto">
                <a:xfrm>
                  <a:off x="508" y="823"/>
                  <a:ext cx="606" cy="569"/>
                  <a:chOff x="508" y="823"/>
                  <a:chExt cx="606" cy="569"/>
                </a:xfrm>
              </p:grpSpPr>
              <p:sp>
                <p:nvSpPr>
                  <p:cNvPr id="20584" name="Rectangle 8"/>
                  <p:cNvSpPr>
                    <a:spLocks noChangeArrowheads="1"/>
                  </p:cNvSpPr>
                  <p:nvPr/>
                </p:nvSpPr>
                <p:spPr bwMode="auto">
                  <a:xfrm>
                    <a:off x="538" y="864"/>
                    <a:ext cx="576" cy="528"/>
                  </a:xfrm>
                  <a:prstGeom prst="rect">
                    <a:avLst/>
                  </a:prstGeom>
                  <a:noFill/>
                  <a:ln w="9525">
                    <a:noFill/>
                    <a:miter lim="800000"/>
                    <a:headEnd/>
                    <a:tailEnd/>
                  </a:ln>
                </p:spPr>
                <p:txBody>
                  <a:bodyPr wrap="none" anchor="ctr"/>
                  <a:lstStyle/>
                  <a:p>
                    <a:endParaRPr lang="he-IL"/>
                  </a:p>
                </p:txBody>
              </p:sp>
              <p:sp>
                <p:nvSpPr>
                  <p:cNvPr id="20585" name="Text Box 9"/>
                  <p:cNvSpPr txBox="1">
                    <a:spLocks noChangeArrowheads="1"/>
                  </p:cNvSpPr>
                  <p:nvPr/>
                </p:nvSpPr>
                <p:spPr bwMode="auto">
                  <a:xfrm>
                    <a:off x="508" y="823"/>
                    <a:ext cx="158" cy="140"/>
                  </a:xfrm>
                  <a:prstGeom prst="rect">
                    <a:avLst/>
                  </a:prstGeom>
                  <a:noFill/>
                  <a:ln w="9525">
                    <a:noFill/>
                    <a:miter lim="800000"/>
                    <a:headEnd/>
                    <a:tailEnd/>
                  </a:ln>
                </p:spPr>
                <p:txBody>
                  <a:bodyPr wrap="none">
                    <a:spAutoFit/>
                  </a:bodyPr>
                  <a:lstStyle/>
                  <a:p>
                    <a:pPr algn="l" rtl="0">
                      <a:spcBef>
                        <a:spcPct val="0"/>
                      </a:spcBef>
                    </a:pPr>
                    <a:endParaRPr lang="en-US" sz="1400" b="1"/>
                  </a:p>
                </p:txBody>
              </p:sp>
            </p:grpSp>
            <p:grpSp>
              <p:nvGrpSpPr>
                <p:cNvPr id="6" name="Group 10"/>
                <p:cNvGrpSpPr>
                  <a:grpSpLocks/>
                </p:cNvGrpSpPr>
                <p:nvPr/>
              </p:nvGrpSpPr>
              <p:grpSpPr bwMode="auto">
                <a:xfrm>
                  <a:off x="508" y="1488"/>
                  <a:ext cx="1172" cy="768"/>
                  <a:chOff x="508" y="1488"/>
                  <a:chExt cx="1172" cy="768"/>
                </a:xfrm>
              </p:grpSpPr>
              <p:sp>
                <p:nvSpPr>
                  <p:cNvPr id="20582" name="Rectangle 11"/>
                  <p:cNvSpPr>
                    <a:spLocks noChangeArrowheads="1"/>
                  </p:cNvSpPr>
                  <p:nvPr/>
                </p:nvSpPr>
                <p:spPr bwMode="auto">
                  <a:xfrm>
                    <a:off x="528" y="1488"/>
                    <a:ext cx="1152" cy="768"/>
                  </a:xfrm>
                  <a:prstGeom prst="rect">
                    <a:avLst/>
                  </a:prstGeom>
                  <a:noFill/>
                  <a:ln w="9525">
                    <a:noFill/>
                    <a:miter lim="800000"/>
                    <a:headEnd/>
                    <a:tailEnd/>
                  </a:ln>
                </p:spPr>
                <p:txBody>
                  <a:bodyPr wrap="none" anchor="ctr"/>
                  <a:lstStyle/>
                  <a:p>
                    <a:endParaRPr lang="he-IL"/>
                  </a:p>
                </p:txBody>
              </p:sp>
              <p:sp>
                <p:nvSpPr>
                  <p:cNvPr id="20583" name="Text Box 12"/>
                  <p:cNvSpPr txBox="1">
                    <a:spLocks noChangeArrowheads="1"/>
                  </p:cNvSpPr>
                  <p:nvPr/>
                </p:nvSpPr>
                <p:spPr bwMode="auto">
                  <a:xfrm>
                    <a:off x="508" y="1488"/>
                    <a:ext cx="158" cy="99"/>
                  </a:xfrm>
                  <a:prstGeom prst="rect">
                    <a:avLst/>
                  </a:prstGeom>
                  <a:noFill/>
                  <a:ln w="9525">
                    <a:noFill/>
                    <a:miter lim="800000"/>
                    <a:headEnd/>
                    <a:tailEnd/>
                  </a:ln>
                </p:spPr>
                <p:txBody>
                  <a:bodyPr wrap="none">
                    <a:spAutoFit/>
                  </a:bodyPr>
                  <a:lstStyle/>
                  <a:p>
                    <a:pPr algn="l" rtl="0">
                      <a:spcBef>
                        <a:spcPct val="0"/>
                      </a:spcBef>
                    </a:pPr>
                    <a:endParaRPr lang="en-US" sz="800" b="1"/>
                  </a:p>
                </p:txBody>
              </p:sp>
            </p:grpSp>
            <p:grpSp>
              <p:nvGrpSpPr>
                <p:cNvPr id="7" name="Group 13"/>
                <p:cNvGrpSpPr>
                  <a:grpSpLocks/>
                </p:cNvGrpSpPr>
                <p:nvPr/>
              </p:nvGrpSpPr>
              <p:grpSpPr bwMode="auto">
                <a:xfrm>
                  <a:off x="508" y="2352"/>
                  <a:ext cx="606" cy="480"/>
                  <a:chOff x="508" y="2352"/>
                  <a:chExt cx="606" cy="480"/>
                </a:xfrm>
              </p:grpSpPr>
              <p:sp>
                <p:nvSpPr>
                  <p:cNvPr id="20580" name="Rectangle 14"/>
                  <p:cNvSpPr>
                    <a:spLocks noChangeArrowheads="1"/>
                  </p:cNvSpPr>
                  <p:nvPr/>
                </p:nvSpPr>
                <p:spPr bwMode="auto">
                  <a:xfrm>
                    <a:off x="538" y="2352"/>
                    <a:ext cx="576" cy="480"/>
                  </a:xfrm>
                  <a:prstGeom prst="rect">
                    <a:avLst/>
                  </a:prstGeom>
                  <a:noFill/>
                  <a:ln w="9525">
                    <a:noFill/>
                    <a:miter lim="800000"/>
                    <a:headEnd/>
                    <a:tailEnd/>
                  </a:ln>
                </p:spPr>
                <p:txBody>
                  <a:bodyPr wrap="none" anchor="ctr"/>
                  <a:lstStyle/>
                  <a:p>
                    <a:endParaRPr lang="he-IL"/>
                  </a:p>
                </p:txBody>
              </p:sp>
              <p:sp>
                <p:nvSpPr>
                  <p:cNvPr id="20581" name="Text Box 15"/>
                  <p:cNvSpPr txBox="1">
                    <a:spLocks noChangeArrowheads="1"/>
                  </p:cNvSpPr>
                  <p:nvPr/>
                </p:nvSpPr>
                <p:spPr bwMode="auto">
                  <a:xfrm>
                    <a:off x="508" y="2357"/>
                    <a:ext cx="158" cy="99"/>
                  </a:xfrm>
                  <a:prstGeom prst="rect">
                    <a:avLst/>
                  </a:prstGeom>
                  <a:noFill/>
                  <a:ln w="9525">
                    <a:noFill/>
                    <a:miter lim="800000"/>
                    <a:headEnd/>
                    <a:tailEnd/>
                  </a:ln>
                </p:spPr>
                <p:txBody>
                  <a:bodyPr wrap="none">
                    <a:spAutoFit/>
                  </a:bodyPr>
                  <a:lstStyle/>
                  <a:p>
                    <a:pPr algn="l" rtl="0">
                      <a:spcBef>
                        <a:spcPct val="0"/>
                      </a:spcBef>
                    </a:pPr>
                    <a:endParaRPr lang="en-US" sz="800" b="1"/>
                  </a:p>
                </p:txBody>
              </p:sp>
            </p:grpSp>
            <p:grpSp>
              <p:nvGrpSpPr>
                <p:cNvPr id="8" name="Group 16"/>
                <p:cNvGrpSpPr>
                  <a:grpSpLocks/>
                </p:cNvGrpSpPr>
                <p:nvPr/>
              </p:nvGrpSpPr>
              <p:grpSpPr bwMode="auto">
                <a:xfrm>
                  <a:off x="508" y="2928"/>
                  <a:ext cx="1182" cy="672"/>
                  <a:chOff x="508" y="2928"/>
                  <a:chExt cx="1182" cy="672"/>
                </a:xfrm>
              </p:grpSpPr>
              <p:sp>
                <p:nvSpPr>
                  <p:cNvPr id="20578" name="Rectangle 17"/>
                  <p:cNvSpPr>
                    <a:spLocks noChangeArrowheads="1"/>
                  </p:cNvSpPr>
                  <p:nvPr/>
                </p:nvSpPr>
                <p:spPr bwMode="auto">
                  <a:xfrm>
                    <a:off x="538" y="2928"/>
                    <a:ext cx="1152" cy="672"/>
                  </a:xfrm>
                  <a:prstGeom prst="rect">
                    <a:avLst/>
                  </a:prstGeom>
                  <a:noFill/>
                  <a:ln w="9525">
                    <a:noFill/>
                    <a:miter lim="800000"/>
                    <a:headEnd/>
                    <a:tailEnd/>
                  </a:ln>
                </p:spPr>
                <p:txBody>
                  <a:bodyPr wrap="none" anchor="ctr"/>
                  <a:lstStyle/>
                  <a:p>
                    <a:endParaRPr lang="he-IL"/>
                  </a:p>
                </p:txBody>
              </p:sp>
              <p:sp>
                <p:nvSpPr>
                  <p:cNvPr id="20579" name="Text Box 18"/>
                  <p:cNvSpPr txBox="1">
                    <a:spLocks noChangeArrowheads="1"/>
                  </p:cNvSpPr>
                  <p:nvPr/>
                </p:nvSpPr>
                <p:spPr bwMode="auto">
                  <a:xfrm>
                    <a:off x="508" y="2933"/>
                    <a:ext cx="158" cy="99"/>
                  </a:xfrm>
                  <a:prstGeom prst="rect">
                    <a:avLst/>
                  </a:prstGeom>
                  <a:noFill/>
                  <a:ln w="9525">
                    <a:noFill/>
                    <a:miter lim="800000"/>
                    <a:headEnd/>
                    <a:tailEnd/>
                  </a:ln>
                </p:spPr>
                <p:txBody>
                  <a:bodyPr wrap="none">
                    <a:spAutoFit/>
                  </a:bodyPr>
                  <a:lstStyle/>
                  <a:p>
                    <a:pPr algn="l" rtl="0">
                      <a:spcBef>
                        <a:spcPct val="0"/>
                      </a:spcBef>
                    </a:pPr>
                    <a:endParaRPr lang="en-US" sz="800" b="1"/>
                  </a:p>
                </p:txBody>
              </p:sp>
            </p:grpSp>
            <p:sp>
              <p:nvSpPr>
                <p:cNvPr id="20536" name="Text Box 19"/>
                <p:cNvSpPr txBox="1">
                  <a:spLocks noChangeArrowheads="1"/>
                </p:cNvSpPr>
                <p:nvPr/>
              </p:nvSpPr>
              <p:spPr bwMode="auto">
                <a:xfrm>
                  <a:off x="769" y="626"/>
                  <a:ext cx="159" cy="140"/>
                </a:xfrm>
                <a:prstGeom prst="rect">
                  <a:avLst/>
                </a:prstGeom>
                <a:noFill/>
                <a:ln w="9525">
                  <a:noFill/>
                  <a:miter lim="800000"/>
                  <a:headEnd/>
                  <a:tailEnd/>
                </a:ln>
              </p:spPr>
              <p:txBody>
                <a:bodyPr wrap="none">
                  <a:spAutoFit/>
                </a:bodyPr>
                <a:lstStyle/>
                <a:p>
                  <a:pPr algn="l" rtl="0">
                    <a:spcBef>
                      <a:spcPct val="0"/>
                    </a:spcBef>
                  </a:pPr>
                  <a:endParaRPr lang="en-US" sz="1400" b="1"/>
                </a:p>
              </p:txBody>
            </p:sp>
            <p:grpSp>
              <p:nvGrpSpPr>
                <p:cNvPr id="9" name="Group 20"/>
                <p:cNvGrpSpPr>
                  <a:grpSpLocks/>
                </p:cNvGrpSpPr>
                <p:nvPr/>
              </p:nvGrpSpPr>
              <p:grpSpPr bwMode="auto">
                <a:xfrm>
                  <a:off x="2928" y="1968"/>
                  <a:ext cx="576" cy="576"/>
                  <a:chOff x="2928" y="1968"/>
                  <a:chExt cx="576" cy="576"/>
                </a:xfrm>
              </p:grpSpPr>
              <p:sp>
                <p:nvSpPr>
                  <p:cNvPr id="20576" name="Rectangle 21"/>
                  <p:cNvSpPr>
                    <a:spLocks noChangeArrowheads="1"/>
                  </p:cNvSpPr>
                  <p:nvPr/>
                </p:nvSpPr>
                <p:spPr bwMode="auto">
                  <a:xfrm>
                    <a:off x="2928" y="2016"/>
                    <a:ext cx="576" cy="528"/>
                  </a:xfrm>
                  <a:prstGeom prst="rect">
                    <a:avLst/>
                  </a:prstGeom>
                  <a:noFill/>
                  <a:ln w="9525">
                    <a:noFill/>
                    <a:miter lim="800000"/>
                    <a:headEnd/>
                    <a:tailEnd/>
                  </a:ln>
                </p:spPr>
                <p:txBody>
                  <a:bodyPr wrap="none" anchor="ctr"/>
                  <a:lstStyle/>
                  <a:p>
                    <a:endParaRPr lang="he-IL"/>
                  </a:p>
                </p:txBody>
              </p:sp>
              <p:sp>
                <p:nvSpPr>
                  <p:cNvPr id="20577" name="Text Box 22"/>
                  <p:cNvSpPr txBox="1">
                    <a:spLocks noChangeArrowheads="1"/>
                  </p:cNvSpPr>
                  <p:nvPr/>
                </p:nvSpPr>
                <p:spPr bwMode="auto">
                  <a:xfrm>
                    <a:off x="3139" y="1968"/>
                    <a:ext cx="158" cy="99"/>
                  </a:xfrm>
                  <a:prstGeom prst="rect">
                    <a:avLst/>
                  </a:prstGeom>
                  <a:noFill/>
                  <a:ln w="9525">
                    <a:noFill/>
                    <a:miter lim="800000"/>
                    <a:headEnd/>
                    <a:tailEnd/>
                  </a:ln>
                </p:spPr>
                <p:txBody>
                  <a:bodyPr wrap="none">
                    <a:spAutoFit/>
                  </a:bodyPr>
                  <a:lstStyle/>
                  <a:p>
                    <a:pPr algn="ctr" rtl="0">
                      <a:spcBef>
                        <a:spcPct val="0"/>
                      </a:spcBef>
                    </a:pPr>
                    <a:endParaRPr lang="en-US" sz="800" b="1"/>
                  </a:p>
                </p:txBody>
              </p:sp>
            </p:grpSp>
            <p:sp>
              <p:nvSpPr>
                <p:cNvPr id="20538" name="Text Box 23"/>
                <p:cNvSpPr txBox="1">
                  <a:spLocks noChangeArrowheads="1"/>
                </p:cNvSpPr>
                <p:nvPr/>
              </p:nvSpPr>
              <p:spPr bwMode="auto">
                <a:xfrm>
                  <a:off x="2592" y="626"/>
                  <a:ext cx="159" cy="140"/>
                </a:xfrm>
                <a:prstGeom prst="rect">
                  <a:avLst/>
                </a:prstGeom>
                <a:noFill/>
                <a:ln w="9525">
                  <a:noFill/>
                  <a:miter lim="800000"/>
                  <a:headEnd/>
                  <a:tailEnd/>
                </a:ln>
              </p:spPr>
              <p:txBody>
                <a:bodyPr wrap="none">
                  <a:spAutoFit/>
                </a:bodyPr>
                <a:lstStyle/>
                <a:p>
                  <a:pPr algn="l" rtl="0">
                    <a:spcBef>
                      <a:spcPct val="0"/>
                    </a:spcBef>
                  </a:pPr>
                  <a:endParaRPr lang="en-US" sz="1400" b="1"/>
                </a:p>
              </p:txBody>
            </p:sp>
            <p:sp>
              <p:nvSpPr>
                <p:cNvPr id="20539" name="Text Box 24"/>
                <p:cNvSpPr txBox="1">
                  <a:spLocks noChangeArrowheads="1"/>
                </p:cNvSpPr>
                <p:nvPr/>
              </p:nvSpPr>
              <p:spPr bwMode="auto">
                <a:xfrm>
                  <a:off x="3984" y="626"/>
                  <a:ext cx="158" cy="140"/>
                </a:xfrm>
                <a:prstGeom prst="rect">
                  <a:avLst/>
                </a:prstGeom>
                <a:noFill/>
                <a:ln w="9525">
                  <a:noFill/>
                  <a:miter lim="800000"/>
                  <a:headEnd/>
                  <a:tailEnd/>
                </a:ln>
              </p:spPr>
              <p:txBody>
                <a:bodyPr wrap="none">
                  <a:spAutoFit/>
                </a:bodyPr>
                <a:lstStyle/>
                <a:p>
                  <a:pPr algn="l" rtl="0">
                    <a:spcBef>
                      <a:spcPct val="0"/>
                    </a:spcBef>
                  </a:pPr>
                  <a:endParaRPr lang="en-US" sz="1400" b="1"/>
                </a:p>
              </p:txBody>
            </p:sp>
            <p:grpSp>
              <p:nvGrpSpPr>
                <p:cNvPr id="10" name="Group 25"/>
                <p:cNvGrpSpPr>
                  <a:grpSpLocks/>
                </p:cNvGrpSpPr>
                <p:nvPr/>
              </p:nvGrpSpPr>
              <p:grpSpPr bwMode="auto">
                <a:xfrm>
                  <a:off x="2016" y="1248"/>
                  <a:ext cx="1536" cy="2112"/>
                  <a:chOff x="2016" y="1248"/>
                  <a:chExt cx="1536" cy="2112"/>
                </a:xfrm>
              </p:grpSpPr>
              <p:sp>
                <p:nvSpPr>
                  <p:cNvPr id="20571" name="Rectangle 26"/>
                  <p:cNvSpPr>
                    <a:spLocks noChangeArrowheads="1"/>
                  </p:cNvSpPr>
                  <p:nvPr/>
                </p:nvSpPr>
                <p:spPr bwMode="auto">
                  <a:xfrm>
                    <a:off x="2064" y="1296"/>
                    <a:ext cx="576" cy="528"/>
                  </a:xfrm>
                  <a:prstGeom prst="rect">
                    <a:avLst/>
                  </a:prstGeom>
                  <a:noFill/>
                  <a:ln w="9525">
                    <a:noFill/>
                    <a:miter lim="800000"/>
                    <a:headEnd/>
                    <a:tailEnd/>
                  </a:ln>
                </p:spPr>
                <p:txBody>
                  <a:bodyPr wrap="none" anchor="ctr"/>
                  <a:lstStyle/>
                  <a:p>
                    <a:endParaRPr lang="he-IL"/>
                  </a:p>
                </p:txBody>
              </p:sp>
              <p:sp>
                <p:nvSpPr>
                  <p:cNvPr id="20572" name="Text Box 27"/>
                  <p:cNvSpPr txBox="1">
                    <a:spLocks noChangeArrowheads="1"/>
                  </p:cNvSpPr>
                  <p:nvPr/>
                </p:nvSpPr>
                <p:spPr bwMode="auto">
                  <a:xfrm>
                    <a:off x="2261" y="1296"/>
                    <a:ext cx="158" cy="99"/>
                  </a:xfrm>
                  <a:prstGeom prst="rect">
                    <a:avLst/>
                  </a:prstGeom>
                  <a:noFill/>
                  <a:ln w="9525">
                    <a:noFill/>
                    <a:miter lim="800000"/>
                    <a:headEnd/>
                    <a:tailEnd/>
                  </a:ln>
                </p:spPr>
                <p:txBody>
                  <a:bodyPr wrap="none">
                    <a:spAutoFit/>
                  </a:bodyPr>
                  <a:lstStyle/>
                  <a:p>
                    <a:pPr algn="ctr" rtl="0">
                      <a:spcBef>
                        <a:spcPct val="0"/>
                      </a:spcBef>
                    </a:pPr>
                    <a:endParaRPr lang="en-US" sz="800"/>
                  </a:p>
                </p:txBody>
              </p:sp>
              <p:sp>
                <p:nvSpPr>
                  <p:cNvPr id="20573" name="Rectangle 28"/>
                  <p:cNvSpPr>
                    <a:spLocks noChangeArrowheads="1"/>
                  </p:cNvSpPr>
                  <p:nvPr/>
                </p:nvSpPr>
                <p:spPr bwMode="auto">
                  <a:xfrm>
                    <a:off x="2074" y="2784"/>
                    <a:ext cx="576" cy="528"/>
                  </a:xfrm>
                  <a:prstGeom prst="rect">
                    <a:avLst/>
                  </a:prstGeom>
                  <a:noFill/>
                  <a:ln w="9525">
                    <a:noFill/>
                    <a:miter lim="800000"/>
                    <a:headEnd/>
                    <a:tailEnd/>
                  </a:ln>
                </p:spPr>
                <p:txBody>
                  <a:bodyPr wrap="none" anchor="ctr"/>
                  <a:lstStyle/>
                  <a:p>
                    <a:endParaRPr lang="he-IL"/>
                  </a:p>
                </p:txBody>
              </p:sp>
              <p:sp>
                <p:nvSpPr>
                  <p:cNvPr id="20574" name="Text Box 29"/>
                  <p:cNvSpPr txBox="1">
                    <a:spLocks noChangeArrowheads="1"/>
                  </p:cNvSpPr>
                  <p:nvPr/>
                </p:nvSpPr>
                <p:spPr bwMode="auto">
                  <a:xfrm>
                    <a:off x="2295" y="2789"/>
                    <a:ext cx="158" cy="98"/>
                  </a:xfrm>
                  <a:prstGeom prst="rect">
                    <a:avLst/>
                  </a:prstGeom>
                  <a:noFill/>
                  <a:ln w="9525">
                    <a:noFill/>
                    <a:miter lim="800000"/>
                    <a:headEnd/>
                    <a:tailEnd/>
                  </a:ln>
                </p:spPr>
                <p:txBody>
                  <a:bodyPr wrap="none">
                    <a:spAutoFit/>
                  </a:bodyPr>
                  <a:lstStyle/>
                  <a:p>
                    <a:pPr algn="ctr" rtl="0">
                      <a:spcBef>
                        <a:spcPct val="0"/>
                      </a:spcBef>
                    </a:pPr>
                    <a:endParaRPr lang="en-US" sz="800"/>
                  </a:p>
                </p:txBody>
              </p:sp>
              <p:sp>
                <p:nvSpPr>
                  <p:cNvPr id="20575" name="Rectangle 30"/>
                  <p:cNvSpPr>
                    <a:spLocks noChangeArrowheads="1"/>
                  </p:cNvSpPr>
                  <p:nvPr/>
                </p:nvSpPr>
                <p:spPr bwMode="auto">
                  <a:xfrm>
                    <a:off x="2016" y="1248"/>
                    <a:ext cx="1536" cy="2112"/>
                  </a:xfrm>
                  <a:prstGeom prst="rect">
                    <a:avLst/>
                  </a:prstGeom>
                  <a:noFill/>
                  <a:ln w="9525">
                    <a:noFill/>
                    <a:prstDash val="sysDot"/>
                    <a:miter lim="800000"/>
                    <a:headEnd/>
                    <a:tailEnd/>
                  </a:ln>
                </p:spPr>
                <p:txBody>
                  <a:bodyPr wrap="none" anchor="ctr"/>
                  <a:lstStyle/>
                  <a:p>
                    <a:endParaRPr lang="he-IL"/>
                  </a:p>
                </p:txBody>
              </p:sp>
            </p:grpSp>
            <p:grpSp>
              <p:nvGrpSpPr>
                <p:cNvPr id="11" name="Group 31"/>
                <p:cNvGrpSpPr>
                  <a:grpSpLocks/>
                </p:cNvGrpSpPr>
                <p:nvPr/>
              </p:nvGrpSpPr>
              <p:grpSpPr bwMode="auto">
                <a:xfrm>
                  <a:off x="3792" y="960"/>
                  <a:ext cx="960" cy="2640"/>
                  <a:chOff x="3792" y="960"/>
                  <a:chExt cx="960" cy="2640"/>
                </a:xfrm>
              </p:grpSpPr>
              <p:sp>
                <p:nvSpPr>
                  <p:cNvPr id="20560" name="Rectangle 32"/>
                  <p:cNvSpPr>
                    <a:spLocks noChangeArrowheads="1"/>
                  </p:cNvSpPr>
                  <p:nvPr/>
                </p:nvSpPr>
                <p:spPr bwMode="auto">
                  <a:xfrm>
                    <a:off x="3833" y="1008"/>
                    <a:ext cx="823" cy="432"/>
                  </a:xfrm>
                  <a:prstGeom prst="rect">
                    <a:avLst/>
                  </a:prstGeom>
                  <a:noFill/>
                  <a:ln w="9525">
                    <a:noFill/>
                    <a:miter lim="800000"/>
                    <a:headEnd/>
                    <a:tailEnd/>
                  </a:ln>
                </p:spPr>
                <p:txBody>
                  <a:bodyPr wrap="none" anchor="ctr"/>
                  <a:lstStyle/>
                  <a:p>
                    <a:endParaRPr lang="he-IL"/>
                  </a:p>
                </p:txBody>
              </p:sp>
              <p:sp>
                <p:nvSpPr>
                  <p:cNvPr id="20561" name="Text Box 33"/>
                  <p:cNvSpPr txBox="1">
                    <a:spLocks noChangeArrowheads="1"/>
                  </p:cNvSpPr>
                  <p:nvPr/>
                </p:nvSpPr>
                <p:spPr bwMode="auto">
                  <a:xfrm>
                    <a:off x="3819" y="2003"/>
                    <a:ext cx="159" cy="155"/>
                  </a:xfrm>
                  <a:prstGeom prst="rect">
                    <a:avLst/>
                  </a:prstGeom>
                  <a:noFill/>
                  <a:ln w="9525">
                    <a:noFill/>
                    <a:miter lim="800000"/>
                    <a:headEnd/>
                    <a:tailEnd/>
                  </a:ln>
                </p:spPr>
                <p:txBody>
                  <a:bodyPr wrap="none">
                    <a:spAutoFit/>
                  </a:bodyPr>
                  <a:lstStyle/>
                  <a:p>
                    <a:pPr algn="l" rtl="0">
                      <a:spcBef>
                        <a:spcPct val="0"/>
                      </a:spcBef>
                    </a:pPr>
                    <a:endParaRPr lang="en-US" sz="1600" b="1"/>
                  </a:p>
                </p:txBody>
              </p:sp>
              <p:sp>
                <p:nvSpPr>
                  <p:cNvPr id="20562" name="Rectangle 34"/>
                  <p:cNvSpPr>
                    <a:spLocks noChangeArrowheads="1"/>
                  </p:cNvSpPr>
                  <p:nvPr/>
                </p:nvSpPr>
                <p:spPr bwMode="auto">
                  <a:xfrm>
                    <a:off x="3833" y="1536"/>
                    <a:ext cx="823" cy="432"/>
                  </a:xfrm>
                  <a:prstGeom prst="rect">
                    <a:avLst/>
                  </a:prstGeom>
                  <a:noFill/>
                  <a:ln w="9525">
                    <a:noFill/>
                    <a:miter lim="800000"/>
                    <a:headEnd/>
                    <a:tailEnd/>
                  </a:ln>
                </p:spPr>
                <p:txBody>
                  <a:bodyPr wrap="none" anchor="ctr"/>
                  <a:lstStyle/>
                  <a:p>
                    <a:endParaRPr lang="he-IL"/>
                  </a:p>
                </p:txBody>
              </p:sp>
              <p:sp>
                <p:nvSpPr>
                  <p:cNvPr id="20563" name="Text Box 35"/>
                  <p:cNvSpPr txBox="1">
                    <a:spLocks noChangeArrowheads="1"/>
                  </p:cNvSpPr>
                  <p:nvPr/>
                </p:nvSpPr>
                <p:spPr bwMode="auto">
                  <a:xfrm>
                    <a:off x="3819" y="2531"/>
                    <a:ext cx="159" cy="155"/>
                  </a:xfrm>
                  <a:prstGeom prst="rect">
                    <a:avLst/>
                  </a:prstGeom>
                  <a:noFill/>
                  <a:ln w="9525">
                    <a:noFill/>
                    <a:miter lim="800000"/>
                    <a:headEnd/>
                    <a:tailEnd/>
                  </a:ln>
                </p:spPr>
                <p:txBody>
                  <a:bodyPr wrap="none">
                    <a:spAutoFit/>
                  </a:bodyPr>
                  <a:lstStyle/>
                  <a:p>
                    <a:pPr algn="l" rtl="0">
                      <a:spcBef>
                        <a:spcPct val="0"/>
                      </a:spcBef>
                    </a:pPr>
                    <a:endParaRPr lang="en-US" sz="1600" b="1"/>
                  </a:p>
                </p:txBody>
              </p:sp>
              <p:sp>
                <p:nvSpPr>
                  <p:cNvPr id="20564" name="Rectangle 36"/>
                  <p:cNvSpPr>
                    <a:spLocks noChangeArrowheads="1"/>
                  </p:cNvSpPr>
                  <p:nvPr/>
                </p:nvSpPr>
                <p:spPr bwMode="auto">
                  <a:xfrm>
                    <a:off x="3833" y="2064"/>
                    <a:ext cx="823" cy="432"/>
                  </a:xfrm>
                  <a:prstGeom prst="rect">
                    <a:avLst/>
                  </a:prstGeom>
                  <a:noFill/>
                  <a:ln w="9525">
                    <a:noFill/>
                    <a:miter lim="800000"/>
                    <a:headEnd/>
                    <a:tailEnd/>
                  </a:ln>
                </p:spPr>
                <p:txBody>
                  <a:bodyPr wrap="none" anchor="ctr"/>
                  <a:lstStyle/>
                  <a:p>
                    <a:endParaRPr lang="he-IL"/>
                  </a:p>
                </p:txBody>
              </p:sp>
              <p:sp>
                <p:nvSpPr>
                  <p:cNvPr id="20565" name="Text Box 37"/>
                  <p:cNvSpPr txBox="1">
                    <a:spLocks noChangeArrowheads="1"/>
                  </p:cNvSpPr>
                  <p:nvPr/>
                </p:nvSpPr>
                <p:spPr bwMode="auto">
                  <a:xfrm>
                    <a:off x="3819" y="1474"/>
                    <a:ext cx="159" cy="155"/>
                  </a:xfrm>
                  <a:prstGeom prst="rect">
                    <a:avLst/>
                  </a:prstGeom>
                  <a:noFill/>
                  <a:ln w="9525">
                    <a:noFill/>
                    <a:miter lim="800000"/>
                    <a:headEnd/>
                    <a:tailEnd/>
                  </a:ln>
                </p:spPr>
                <p:txBody>
                  <a:bodyPr wrap="none">
                    <a:spAutoFit/>
                  </a:bodyPr>
                  <a:lstStyle/>
                  <a:p>
                    <a:pPr algn="l" rtl="0">
                      <a:spcBef>
                        <a:spcPct val="0"/>
                      </a:spcBef>
                    </a:pPr>
                    <a:endParaRPr lang="en-US" sz="1600" b="1"/>
                  </a:p>
                </p:txBody>
              </p:sp>
              <p:sp>
                <p:nvSpPr>
                  <p:cNvPr id="20566" name="Rectangle 38"/>
                  <p:cNvSpPr>
                    <a:spLocks noChangeArrowheads="1"/>
                  </p:cNvSpPr>
                  <p:nvPr/>
                </p:nvSpPr>
                <p:spPr bwMode="auto">
                  <a:xfrm>
                    <a:off x="3833" y="2592"/>
                    <a:ext cx="823" cy="432"/>
                  </a:xfrm>
                  <a:prstGeom prst="rect">
                    <a:avLst/>
                  </a:prstGeom>
                  <a:noFill/>
                  <a:ln w="9525">
                    <a:noFill/>
                    <a:miter lim="800000"/>
                    <a:headEnd/>
                    <a:tailEnd/>
                  </a:ln>
                </p:spPr>
                <p:txBody>
                  <a:bodyPr wrap="none" anchor="ctr"/>
                  <a:lstStyle/>
                  <a:p>
                    <a:endParaRPr lang="he-IL"/>
                  </a:p>
                </p:txBody>
              </p:sp>
              <p:grpSp>
                <p:nvGrpSpPr>
                  <p:cNvPr id="12" name="Group 39"/>
                  <p:cNvGrpSpPr>
                    <a:grpSpLocks/>
                  </p:cNvGrpSpPr>
                  <p:nvPr/>
                </p:nvGrpSpPr>
                <p:grpSpPr bwMode="auto">
                  <a:xfrm>
                    <a:off x="3833" y="3120"/>
                    <a:ext cx="823" cy="432"/>
                    <a:chOff x="3833" y="3120"/>
                    <a:chExt cx="823" cy="432"/>
                  </a:xfrm>
                </p:grpSpPr>
                <p:sp>
                  <p:nvSpPr>
                    <p:cNvPr id="20569" name="Rectangle 40"/>
                    <p:cNvSpPr>
                      <a:spLocks noChangeArrowheads="1"/>
                    </p:cNvSpPr>
                    <p:nvPr/>
                  </p:nvSpPr>
                  <p:spPr bwMode="auto">
                    <a:xfrm>
                      <a:off x="3833" y="3120"/>
                      <a:ext cx="823" cy="432"/>
                    </a:xfrm>
                    <a:prstGeom prst="rect">
                      <a:avLst/>
                    </a:prstGeom>
                    <a:noFill/>
                    <a:ln w="9525">
                      <a:noFill/>
                      <a:miter lim="800000"/>
                      <a:headEnd/>
                      <a:tailEnd/>
                    </a:ln>
                  </p:spPr>
                  <p:txBody>
                    <a:bodyPr wrap="none" anchor="ctr"/>
                    <a:lstStyle/>
                    <a:p>
                      <a:endParaRPr lang="he-IL"/>
                    </a:p>
                  </p:txBody>
                </p:sp>
                <p:sp>
                  <p:nvSpPr>
                    <p:cNvPr id="20570" name="Text Box 41"/>
                    <p:cNvSpPr txBox="1">
                      <a:spLocks noChangeArrowheads="1"/>
                    </p:cNvSpPr>
                    <p:nvPr/>
                  </p:nvSpPr>
                  <p:spPr bwMode="auto">
                    <a:xfrm>
                      <a:off x="3840" y="3120"/>
                      <a:ext cx="749" cy="155"/>
                    </a:xfrm>
                    <a:prstGeom prst="rect">
                      <a:avLst/>
                    </a:prstGeom>
                    <a:noFill/>
                    <a:ln w="9525">
                      <a:noFill/>
                      <a:miter lim="800000"/>
                      <a:headEnd/>
                      <a:tailEnd/>
                    </a:ln>
                  </p:spPr>
                  <p:txBody>
                    <a:bodyPr>
                      <a:spAutoFit/>
                    </a:bodyPr>
                    <a:lstStyle/>
                    <a:p>
                      <a:pPr algn="l" rtl="0">
                        <a:spcBef>
                          <a:spcPct val="0"/>
                        </a:spcBef>
                      </a:pPr>
                      <a:endParaRPr lang="en-US" sz="1600" b="1"/>
                    </a:p>
                  </p:txBody>
                </p:sp>
              </p:grpSp>
              <p:sp>
                <p:nvSpPr>
                  <p:cNvPr id="20568" name="Rectangle 42"/>
                  <p:cNvSpPr>
                    <a:spLocks noChangeArrowheads="1"/>
                  </p:cNvSpPr>
                  <p:nvPr/>
                </p:nvSpPr>
                <p:spPr bwMode="auto">
                  <a:xfrm>
                    <a:off x="3792" y="960"/>
                    <a:ext cx="960" cy="2640"/>
                  </a:xfrm>
                  <a:prstGeom prst="rect">
                    <a:avLst/>
                  </a:prstGeom>
                  <a:noFill/>
                  <a:ln w="9525" cap="rnd">
                    <a:noFill/>
                    <a:prstDash val="sysDot"/>
                    <a:miter lim="800000"/>
                    <a:headEnd/>
                    <a:tailEnd/>
                  </a:ln>
                </p:spPr>
                <p:txBody>
                  <a:bodyPr wrap="none" anchor="ctr"/>
                  <a:lstStyle/>
                  <a:p>
                    <a:endParaRPr lang="he-IL"/>
                  </a:p>
                </p:txBody>
              </p:sp>
            </p:grpSp>
            <p:sp>
              <p:nvSpPr>
                <p:cNvPr id="20542" name="Rectangle 43"/>
                <p:cNvSpPr>
                  <a:spLocks noChangeArrowheads="1"/>
                </p:cNvSpPr>
                <p:nvPr/>
              </p:nvSpPr>
              <p:spPr bwMode="auto">
                <a:xfrm>
                  <a:off x="480" y="816"/>
                  <a:ext cx="1296" cy="2880"/>
                </a:xfrm>
                <a:prstGeom prst="rect">
                  <a:avLst/>
                </a:prstGeom>
                <a:noFill/>
                <a:ln w="9525" cap="rnd">
                  <a:noFill/>
                  <a:prstDash val="sysDot"/>
                  <a:miter lim="800000"/>
                  <a:headEnd/>
                  <a:tailEnd/>
                </a:ln>
              </p:spPr>
              <p:txBody>
                <a:bodyPr wrap="none" anchor="ctr"/>
                <a:lstStyle/>
                <a:p>
                  <a:endParaRPr lang="he-IL"/>
                </a:p>
              </p:txBody>
            </p:sp>
            <p:sp>
              <p:nvSpPr>
                <p:cNvPr id="20543" name="Line 44"/>
                <p:cNvSpPr>
                  <a:spLocks noChangeShapeType="1"/>
                </p:cNvSpPr>
                <p:nvPr/>
              </p:nvSpPr>
              <p:spPr bwMode="auto">
                <a:xfrm flipV="1">
                  <a:off x="5808" y="576"/>
                  <a:ext cx="0" cy="1152"/>
                </a:xfrm>
                <a:prstGeom prst="line">
                  <a:avLst/>
                </a:prstGeom>
                <a:noFill/>
                <a:ln w="9525">
                  <a:noFill/>
                  <a:round/>
                  <a:headEnd/>
                  <a:tailEnd/>
                </a:ln>
              </p:spPr>
              <p:txBody>
                <a:bodyPr/>
                <a:lstStyle/>
                <a:p>
                  <a:endParaRPr lang="he-IL"/>
                </a:p>
              </p:txBody>
            </p:sp>
            <p:sp>
              <p:nvSpPr>
                <p:cNvPr id="20544" name="Line 45"/>
                <p:cNvSpPr>
                  <a:spLocks noChangeShapeType="1"/>
                </p:cNvSpPr>
                <p:nvPr/>
              </p:nvSpPr>
              <p:spPr bwMode="auto">
                <a:xfrm flipH="1">
                  <a:off x="336" y="576"/>
                  <a:ext cx="5472" cy="0"/>
                </a:xfrm>
                <a:prstGeom prst="line">
                  <a:avLst/>
                </a:prstGeom>
                <a:noFill/>
                <a:ln w="9525">
                  <a:noFill/>
                  <a:round/>
                  <a:headEnd/>
                  <a:tailEnd/>
                </a:ln>
              </p:spPr>
              <p:txBody>
                <a:bodyPr/>
                <a:lstStyle/>
                <a:p>
                  <a:endParaRPr lang="he-IL"/>
                </a:p>
              </p:txBody>
            </p:sp>
            <p:sp>
              <p:nvSpPr>
                <p:cNvPr id="20545" name="Line 46"/>
                <p:cNvSpPr>
                  <a:spLocks noChangeShapeType="1"/>
                </p:cNvSpPr>
                <p:nvPr/>
              </p:nvSpPr>
              <p:spPr bwMode="auto">
                <a:xfrm flipV="1">
                  <a:off x="336" y="576"/>
                  <a:ext cx="0" cy="3264"/>
                </a:xfrm>
                <a:prstGeom prst="line">
                  <a:avLst/>
                </a:prstGeom>
                <a:noFill/>
                <a:ln w="9525">
                  <a:noFill/>
                  <a:round/>
                  <a:headEnd/>
                  <a:tailEnd/>
                </a:ln>
              </p:spPr>
              <p:txBody>
                <a:bodyPr/>
                <a:lstStyle/>
                <a:p>
                  <a:endParaRPr lang="he-IL"/>
                </a:p>
              </p:txBody>
            </p:sp>
            <p:sp>
              <p:nvSpPr>
                <p:cNvPr id="20546" name="Line 47"/>
                <p:cNvSpPr>
                  <a:spLocks noChangeShapeType="1"/>
                </p:cNvSpPr>
                <p:nvPr/>
              </p:nvSpPr>
              <p:spPr bwMode="auto">
                <a:xfrm>
                  <a:off x="336" y="1104"/>
                  <a:ext cx="144" cy="0"/>
                </a:xfrm>
                <a:prstGeom prst="line">
                  <a:avLst/>
                </a:prstGeom>
                <a:noFill/>
                <a:ln w="9525">
                  <a:noFill/>
                  <a:round/>
                  <a:headEnd/>
                  <a:tailEnd type="triangle" w="med" len="med"/>
                </a:ln>
              </p:spPr>
              <p:txBody>
                <a:bodyPr/>
                <a:lstStyle/>
                <a:p>
                  <a:endParaRPr lang="he-IL"/>
                </a:p>
              </p:txBody>
            </p:sp>
            <p:sp>
              <p:nvSpPr>
                <p:cNvPr id="20547" name="Line 48"/>
                <p:cNvSpPr>
                  <a:spLocks noChangeShapeType="1"/>
                </p:cNvSpPr>
                <p:nvPr/>
              </p:nvSpPr>
              <p:spPr bwMode="auto">
                <a:xfrm>
                  <a:off x="336" y="1872"/>
                  <a:ext cx="144" cy="0"/>
                </a:xfrm>
                <a:prstGeom prst="line">
                  <a:avLst/>
                </a:prstGeom>
                <a:noFill/>
                <a:ln w="9525">
                  <a:noFill/>
                  <a:round/>
                  <a:headEnd/>
                  <a:tailEnd type="triangle" w="med" len="med"/>
                </a:ln>
              </p:spPr>
              <p:txBody>
                <a:bodyPr/>
                <a:lstStyle/>
                <a:p>
                  <a:endParaRPr lang="he-IL"/>
                </a:p>
              </p:txBody>
            </p:sp>
            <p:sp>
              <p:nvSpPr>
                <p:cNvPr id="20548" name="Line 49"/>
                <p:cNvSpPr>
                  <a:spLocks noChangeShapeType="1"/>
                </p:cNvSpPr>
                <p:nvPr/>
              </p:nvSpPr>
              <p:spPr bwMode="auto">
                <a:xfrm>
                  <a:off x="336" y="2592"/>
                  <a:ext cx="144" cy="0"/>
                </a:xfrm>
                <a:prstGeom prst="line">
                  <a:avLst/>
                </a:prstGeom>
                <a:noFill/>
                <a:ln w="9525">
                  <a:noFill/>
                  <a:round/>
                  <a:headEnd/>
                  <a:tailEnd type="triangle" w="med" len="med"/>
                </a:ln>
              </p:spPr>
              <p:txBody>
                <a:bodyPr/>
                <a:lstStyle/>
                <a:p>
                  <a:endParaRPr lang="he-IL"/>
                </a:p>
              </p:txBody>
            </p:sp>
            <p:sp>
              <p:nvSpPr>
                <p:cNvPr id="20549" name="Line 50"/>
                <p:cNvSpPr>
                  <a:spLocks noChangeShapeType="1"/>
                </p:cNvSpPr>
                <p:nvPr/>
              </p:nvSpPr>
              <p:spPr bwMode="auto">
                <a:xfrm>
                  <a:off x="336" y="3264"/>
                  <a:ext cx="144" cy="0"/>
                </a:xfrm>
                <a:prstGeom prst="line">
                  <a:avLst/>
                </a:prstGeom>
                <a:noFill/>
                <a:ln w="9525">
                  <a:noFill/>
                  <a:round/>
                  <a:headEnd/>
                  <a:tailEnd type="triangle" w="med" len="med"/>
                </a:ln>
              </p:spPr>
              <p:txBody>
                <a:bodyPr/>
                <a:lstStyle/>
                <a:p>
                  <a:endParaRPr lang="he-IL"/>
                </a:p>
              </p:txBody>
            </p:sp>
            <p:sp>
              <p:nvSpPr>
                <p:cNvPr id="20550" name="Text Box 51"/>
                <p:cNvSpPr txBox="1">
                  <a:spLocks noChangeArrowheads="1"/>
                </p:cNvSpPr>
                <p:nvPr/>
              </p:nvSpPr>
              <p:spPr bwMode="auto">
                <a:xfrm>
                  <a:off x="2942" y="286"/>
                  <a:ext cx="159" cy="99"/>
                </a:xfrm>
                <a:prstGeom prst="rect">
                  <a:avLst/>
                </a:prstGeom>
                <a:noFill/>
                <a:ln w="9525">
                  <a:noFill/>
                  <a:miter lim="800000"/>
                  <a:headEnd/>
                  <a:tailEnd/>
                </a:ln>
              </p:spPr>
              <p:txBody>
                <a:bodyPr wrap="none">
                  <a:spAutoFit/>
                </a:bodyPr>
                <a:lstStyle/>
                <a:p>
                  <a:pPr algn="ctr" rtl="0">
                    <a:spcBef>
                      <a:spcPct val="0"/>
                    </a:spcBef>
                  </a:pPr>
                  <a:endParaRPr lang="en-US" sz="800"/>
                </a:p>
              </p:txBody>
            </p:sp>
            <p:grpSp>
              <p:nvGrpSpPr>
                <p:cNvPr id="13" name="Group 52"/>
                <p:cNvGrpSpPr>
                  <a:grpSpLocks/>
                </p:cNvGrpSpPr>
                <p:nvPr/>
              </p:nvGrpSpPr>
              <p:grpSpPr bwMode="auto">
                <a:xfrm>
                  <a:off x="2304" y="3552"/>
                  <a:ext cx="912" cy="672"/>
                  <a:chOff x="2304" y="3552"/>
                  <a:chExt cx="912" cy="672"/>
                </a:xfrm>
              </p:grpSpPr>
              <p:sp>
                <p:nvSpPr>
                  <p:cNvPr id="20558" name="Rectangle 53"/>
                  <p:cNvSpPr>
                    <a:spLocks noChangeArrowheads="1"/>
                  </p:cNvSpPr>
                  <p:nvPr/>
                </p:nvSpPr>
                <p:spPr bwMode="auto">
                  <a:xfrm>
                    <a:off x="2304" y="3552"/>
                    <a:ext cx="912" cy="672"/>
                  </a:xfrm>
                  <a:prstGeom prst="rect">
                    <a:avLst/>
                  </a:prstGeom>
                  <a:noFill/>
                  <a:ln w="9525">
                    <a:noFill/>
                    <a:miter lim="800000"/>
                    <a:headEnd/>
                    <a:tailEnd/>
                  </a:ln>
                </p:spPr>
                <p:txBody>
                  <a:bodyPr wrap="none" anchor="ctr"/>
                  <a:lstStyle/>
                  <a:p>
                    <a:endParaRPr lang="he-IL"/>
                  </a:p>
                </p:txBody>
              </p:sp>
              <p:sp>
                <p:nvSpPr>
                  <p:cNvPr id="20559" name="Text Box 54"/>
                  <p:cNvSpPr txBox="1">
                    <a:spLocks noChangeArrowheads="1"/>
                  </p:cNvSpPr>
                  <p:nvPr/>
                </p:nvSpPr>
                <p:spPr bwMode="auto">
                  <a:xfrm>
                    <a:off x="2304" y="3552"/>
                    <a:ext cx="912" cy="99"/>
                  </a:xfrm>
                  <a:prstGeom prst="rect">
                    <a:avLst/>
                  </a:prstGeom>
                  <a:noFill/>
                  <a:ln w="9525">
                    <a:noFill/>
                    <a:miter lim="800000"/>
                    <a:headEnd/>
                    <a:tailEnd/>
                  </a:ln>
                </p:spPr>
                <p:txBody>
                  <a:bodyPr>
                    <a:spAutoFit/>
                  </a:bodyPr>
                  <a:lstStyle/>
                  <a:p>
                    <a:pPr algn="l" rtl="0">
                      <a:spcBef>
                        <a:spcPct val="0"/>
                      </a:spcBef>
                    </a:pPr>
                    <a:endParaRPr lang="en-US" sz="800"/>
                  </a:p>
                </p:txBody>
              </p:sp>
            </p:grpSp>
            <p:sp>
              <p:nvSpPr>
                <p:cNvPr id="20552" name="Text Box 55"/>
                <p:cNvSpPr txBox="1">
                  <a:spLocks noChangeArrowheads="1"/>
                </p:cNvSpPr>
                <p:nvPr/>
              </p:nvSpPr>
              <p:spPr bwMode="auto">
                <a:xfrm>
                  <a:off x="5212" y="672"/>
                  <a:ext cx="159" cy="98"/>
                </a:xfrm>
                <a:prstGeom prst="rect">
                  <a:avLst/>
                </a:prstGeom>
                <a:noFill/>
                <a:ln w="9525">
                  <a:noFill/>
                  <a:miter lim="800000"/>
                  <a:headEnd/>
                  <a:tailEnd/>
                </a:ln>
              </p:spPr>
              <p:txBody>
                <a:bodyPr wrap="none">
                  <a:spAutoFit/>
                </a:bodyPr>
                <a:lstStyle/>
                <a:p>
                  <a:pPr algn="l" rtl="0">
                    <a:spcBef>
                      <a:spcPct val="0"/>
                    </a:spcBef>
                  </a:pPr>
                  <a:endParaRPr lang="en-US" sz="800" b="1"/>
                </a:p>
              </p:txBody>
            </p:sp>
            <p:sp>
              <p:nvSpPr>
                <p:cNvPr id="20553" name="Line 56"/>
                <p:cNvSpPr>
                  <a:spLocks noChangeShapeType="1"/>
                </p:cNvSpPr>
                <p:nvPr/>
              </p:nvSpPr>
              <p:spPr bwMode="auto">
                <a:xfrm>
                  <a:off x="1824" y="2304"/>
                  <a:ext cx="144" cy="0"/>
                </a:xfrm>
                <a:prstGeom prst="line">
                  <a:avLst/>
                </a:prstGeom>
                <a:noFill/>
                <a:ln w="9525">
                  <a:noFill/>
                  <a:round/>
                  <a:headEnd/>
                  <a:tailEnd type="triangle" w="med" len="med"/>
                </a:ln>
              </p:spPr>
              <p:txBody>
                <a:bodyPr/>
                <a:lstStyle/>
                <a:p>
                  <a:endParaRPr lang="he-IL"/>
                </a:p>
              </p:txBody>
            </p:sp>
            <p:sp>
              <p:nvSpPr>
                <p:cNvPr id="20554" name="Line 57"/>
                <p:cNvSpPr>
                  <a:spLocks noChangeShapeType="1"/>
                </p:cNvSpPr>
                <p:nvPr/>
              </p:nvSpPr>
              <p:spPr bwMode="auto">
                <a:xfrm>
                  <a:off x="3600" y="2304"/>
                  <a:ext cx="144" cy="0"/>
                </a:xfrm>
                <a:prstGeom prst="line">
                  <a:avLst/>
                </a:prstGeom>
                <a:noFill/>
                <a:ln w="9525">
                  <a:noFill/>
                  <a:round/>
                  <a:headEnd/>
                  <a:tailEnd type="triangle" w="med" len="med"/>
                </a:ln>
              </p:spPr>
              <p:txBody>
                <a:bodyPr/>
                <a:lstStyle/>
                <a:p>
                  <a:endParaRPr lang="he-IL"/>
                </a:p>
              </p:txBody>
            </p:sp>
            <p:sp>
              <p:nvSpPr>
                <p:cNvPr id="20555" name="Line 58"/>
                <p:cNvSpPr>
                  <a:spLocks noChangeShapeType="1"/>
                </p:cNvSpPr>
                <p:nvPr/>
              </p:nvSpPr>
              <p:spPr bwMode="auto">
                <a:xfrm>
                  <a:off x="4800" y="2304"/>
                  <a:ext cx="144" cy="0"/>
                </a:xfrm>
                <a:prstGeom prst="line">
                  <a:avLst/>
                </a:prstGeom>
                <a:noFill/>
                <a:ln w="9525">
                  <a:noFill/>
                  <a:round/>
                  <a:headEnd/>
                  <a:tailEnd type="triangle" w="med" len="med"/>
                </a:ln>
              </p:spPr>
              <p:txBody>
                <a:bodyPr/>
                <a:lstStyle/>
                <a:p>
                  <a:endParaRPr lang="he-IL"/>
                </a:p>
              </p:txBody>
            </p:sp>
            <p:sp>
              <p:nvSpPr>
                <p:cNvPr id="20556" name="Line 59"/>
                <p:cNvSpPr>
                  <a:spLocks noChangeShapeType="1"/>
                </p:cNvSpPr>
                <p:nvPr/>
              </p:nvSpPr>
              <p:spPr bwMode="auto">
                <a:xfrm flipV="1">
                  <a:off x="2688" y="2544"/>
                  <a:ext cx="192" cy="192"/>
                </a:xfrm>
                <a:prstGeom prst="line">
                  <a:avLst/>
                </a:prstGeom>
                <a:noFill/>
                <a:ln w="9525">
                  <a:noFill/>
                  <a:round/>
                  <a:headEnd/>
                  <a:tailEnd type="triangle" w="med" len="med"/>
                </a:ln>
              </p:spPr>
              <p:txBody>
                <a:bodyPr/>
                <a:lstStyle/>
                <a:p>
                  <a:endParaRPr lang="he-IL"/>
                </a:p>
              </p:txBody>
            </p:sp>
            <p:sp>
              <p:nvSpPr>
                <p:cNvPr id="20557" name="Line 60"/>
                <p:cNvSpPr>
                  <a:spLocks noChangeShapeType="1"/>
                </p:cNvSpPr>
                <p:nvPr/>
              </p:nvSpPr>
              <p:spPr bwMode="auto">
                <a:xfrm>
                  <a:off x="2688" y="1824"/>
                  <a:ext cx="192" cy="192"/>
                </a:xfrm>
                <a:prstGeom prst="line">
                  <a:avLst/>
                </a:prstGeom>
                <a:noFill/>
                <a:ln w="9525">
                  <a:noFill/>
                  <a:round/>
                  <a:headEnd/>
                  <a:tailEnd type="triangle" w="med" len="med"/>
                </a:ln>
              </p:spPr>
              <p:txBody>
                <a:bodyPr/>
                <a:lstStyle/>
                <a:p>
                  <a:endParaRPr lang="he-IL"/>
                </a:p>
              </p:txBody>
            </p:sp>
          </p:grpSp>
          <p:sp>
            <p:nvSpPr>
              <p:cNvPr id="20530" name="Line 61"/>
              <p:cNvSpPr>
                <a:spLocks noChangeShapeType="1"/>
              </p:cNvSpPr>
              <p:nvPr/>
            </p:nvSpPr>
            <p:spPr bwMode="auto">
              <a:xfrm>
                <a:off x="2352" y="1824"/>
                <a:ext cx="0" cy="960"/>
              </a:xfrm>
              <a:prstGeom prst="line">
                <a:avLst/>
              </a:prstGeom>
              <a:noFill/>
              <a:ln w="9525">
                <a:noFill/>
                <a:round/>
                <a:headEnd type="triangle" w="med" len="med"/>
                <a:tailEnd type="triangle" w="med" len="med"/>
              </a:ln>
            </p:spPr>
            <p:txBody>
              <a:bodyPr/>
              <a:lstStyle/>
              <a:p>
                <a:endParaRPr lang="he-IL"/>
              </a:p>
            </p:txBody>
          </p:sp>
          <p:sp>
            <p:nvSpPr>
              <p:cNvPr id="20531" name="Line 62"/>
              <p:cNvSpPr>
                <a:spLocks noChangeShapeType="1"/>
              </p:cNvSpPr>
              <p:nvPr/>
            </p:nvSpPr>
            <p:spPr bwMode="auto">
              <a:xfrm flipH="1">
                <a:off x="2832" y="576"/>
                <a:ext cx="96" cy="0"/>
              </a:xfrm>
              <a:prstGeom prst="line">
                <a:avLst/>
              </a:prstGeom>
              <a:noFill/>
              <a:ln w="9525">
                <a:noFill/>
                <a:round/>
                <a:headEnd/>
                <a:tailEnd type="triangle" w="med" len="med"/>
              </a:ln>
            </p:spPr>
            <p:txBody>
              <a:bodyPr/>
              <a:lstStyle/>
              <a:p>
                <a:endParaRPr lang="he-IL"/>
              </a:p>
            </p:txBody>
          </p:sp>
        </p:grpSp>
        <p:sp>
          <p:nvSpPr>
            <p:cNvPr id="20509" name="Line 63"/>
            <p:cNvSpPr>
              <a:spLocks noChangeShapeType="1"/>
            </p:cNvSpPr>
            <p:nvPr/>
          </p:nvSpPr>
          <p:spPr bwMode="auto">
            <a:xfrm flipH="1">
              <a:off x="3216" y="3840"/>
              <a:ext cx="1680" cy="0"/>
            </a:xfrm>
            <a:prstGeom prst="line">
              <a:avLst/>
            </a:prstGeom>
            <a:noFill/>
            <a:ln w="9525">
              <a:noFill/>
              <a:round/>
              <a:headEnd/>
              <a:tailEnd/>
            </a:ln>
          </p:spPr>
          <p:txBody>
            <a:bodyPr/>
            <a:lstStyle/>
            <a:p>
              <a:endParaRPr lang="he-IL"/>
            </a:p>
          </p:txBody>
        </p:sp>
        <p:sp>
          <p:nvSpPr>
            <p:cNvPr id="20510" name="Line 64"/>
            <p:cNvSpPr>
              <a:spLocks noChangeShapeType="1"/>
            </p:cNvSpPr>
            <p:nvPr/>
          </p:nvSpPr>
          <p:spPr bwMode="auto">
            <a:xfrm>
              <a:off x="336" y="3840"/>
              <a:ext cx="1968" cy="0"/>
            </a:xfrm>
            <a:prstGeom prst="line">
              <a:avLst/>
            </a:prstGeom>
            <a:noFill/>
            <a:ln w="9525">
              <a:noFill/>
              <a:round/>
              <a:headEnd/>
              <a:tailEnd/>
            </a:ln>
          </p:spPr>
          <p:txBody>
            <a:bodyPr/>
            <a:lstStyle/>
            <a:p>
              <a:endParaRPr lang="he-IL"/>
            </a:p>
          </p:txBody>
        </p:sp>
        <p:sp>
          <p:nvSpPr>
            <p:cNvPr id="20511" name="Line 65"/>
            <p:cNvSpPr>
              <a:spLocks noChangeShapeType="1"/>
            </p:cNvSpPr>
            <p:nvPr/>
          </p:nvSpPr>
          <p:spPr bwMode="auto">
            <a:xfrm flipV="1">
              <a:off x="5808" y="2832"/>
              <a:ext cx="0" cy="1104"/>
            </a:xfrm>
            <a:prstGeom prst="line">
              <a:avLst/>
            </a:prstGeom>
            <a:noFill/>
            <a:ln w="9525">
              <a:noFill/>
              <a:round/>
              <a:headEnd/>
              <a:tailEnd/>
            </a:ln>
          </p:spPr>
          <p:txBody>
            <a:bodyPr/>
            <a:lstStyle/>
            <a:p>
              <a:endParaRPr lang="he-IL"/>
            </a:p>
          </p:txBody>
        </p:sp>
        <p:grpSp>
          <p:nvGrpSpPr>
            <p:cNvPr id="14" name="Group 66"/>
            <p:cNvGrpSpPr>
              <a:grpSpLocks/>
            </p:cNvGrpSpPr>
            <p:nvPr/>
          </p:nvGrpSpPr>
          <p:grpSpPr bwMode="auto">
            <a:xfrm>
              <a:off x="5040" y="1632"/>
              <a:ext cx="1008" cy="1296"/>
              <a:chOff x="5040" y="1632"/>
              <a:chExt cx="1008" cy="1296"/>
            </a:xfrm>
          </p:grpSpPr>
          <p:sp>
            <p:nvSpPr>
              <p:cNvPr id="20524" name="Rectangle 67"/>
              <p:cNvSpPr>
                <a:spLocks noChangeArrowheads="1"/>
              </p:cNvSpPr>
              <p:nvPr/>
            </p:nvSpPr>
            <p:spPr bwMode="auto">
              <a:xfrm>
                <a:off x="5088" y="1728"/>
                <a:ext cx="912" cy="432"/>
              </a:xfrm>
              <a:prstGeom prst="rect">
                <a:avLst/>
              </a:prstGeom>
              <a:noFill/>
              <a:ln w="9525">
                <a:noFill/>
                <a:miter lim="800000"/>
                <a:headEnd/>
                <a:tailEnd/>
              </a:ln>
            </p:spPr>
            <p:txBody>
              <a:bodyPr wrap="none" anchor="ctr"/>
              <a:lstStyle/>
              <a:p>
                <a:endParaRPr lang="he-IL"/>
              </a:p>
            </p:txBody>
          </p:sp>
          <p:sp>
            <p:nvSpPr>
              <p:cNvPr id="20525" name="Text Box 68"/>
              <p:cNvSpPr txBox="1">
                <a:spLocks noChangeArrowheads="1"/>
              </p:cNvSpPr>
              <p:nvPr/>
            </p:nvSpPr>
            <p:spPr bwMode="auto">
              <a:xfrm>
                <a:off x="5088" y="2448"/>
                <a:ext cx="960" cy="98"/>
              </a:xfrm>
              <a:prstGeom prst="rect">
                <a:avLst/>
              </a:prstGeom>
              <a:noFill/>
              <a:ln w="9525">
                <a:noFill/>
                <a:miter lim="800000"/>
                <a:headEnd/>
                <a:tailEnd/>
              </a:ln>
            </p:spPr>
            <p:txBody>
              <a:bodyPr>
                <a:spAutoFit/>
              </a:bodyPr>
              <a:lstStyle/>
              <a:p>
                <a:pPr algn="l" rtl="0">
                  <a:spcBef>
                    <a:spcPct val="0"/>
                  </a:spcBef>
                </a:pPr>
                <a:r>
                  <a:rPr lang="en-US" sz="800" b="1"/>
                  <a:t> </a:t>
                </a:r>
                <a:endParaRPr lang="en-US" sz="800"/>
              </a:p>
            </p:txBody>
          </p:sp>
          <p:sp>
            <p:nvSpPr>
              <p:cNvPr id="20526" name="Rectangle 69"/>
              <p:cNvSpPr>
                <a:spLocks noChangeArrowheads="1"/>
              </p:cNvSpPr>
              <p:nvPr/>
            </p:nvSpPr>
            <p:spPr bwMode="auto">
              <a:xfrm>
                <a:off x="5088" y="2400"/>
                <a:ext cx="912" cy="432"/>
              </a:xfrm>
              <a:prstGeom prst="rect">
                <a:avLst/>
              </a:prstGeom>
              <a:noFill/>
              <a:ln w="9525">
                <a:noFill/>
                <a:miter lim="800000"/>
                <a:headEnd/>
                <a:tailEnd/>
              </a:ln>
            </p:spPr>
            <p:txBody>
              <a:bodyPr wrap="none" anchor="ctr"/>
              <a:lstStyle/>
              <a:p>
                <a:endParaRPr lang="he-IL"/>
              </a:p>
            </p:txBody>
          </p:sp>
          <p:sp>
            <p:nvSpPr>
              <p:cNvPr id="20527" name="Text Box 70"/>
              <p:cNvSpPr txBox="1">
                <a:spLocks noChangeArrowheads="1"/>
              </p:cNvSpPr>
              <p:nvPr/>
            </p:nvSpPr>
            <p:spPr bwMode="auto">
              <a:xfrm>
                <a:off x="5067" y="1776"/>
                <a:ext cx="159" cy="99"/>
              </a:xfrm>
              <a:prstGeom prst="rect">
                <a:avLst/>
              </a:prstGeom>
              <a:noFill/>
              <a:ln w="9525">
                <a:noFill/>
                <a:miter lim="800000"/>
                <a:headEnd/>
                <a:tailEnd/>
              </a:ln>
            </p:spPr>
            <p:txBody>
              <a:bodyPr wrap="none">
                <a:spAutoFit/>
              </a:bodyPr>
              <a:lstStyle/>
              <a:p>
                <a:pPr algn="l" rtl="0">
                  <a:spcBef>
                    <a:spcPct val="0"/>
                  </a:spcBef>
                </a:pPr>
                <a:endParaRPr lang="en-US" sz="800"/>
              </a:p>
            </p:txBody>
          </p:sp>
          <p:sp>
            <p:nvSpPr>
              <p:cNvPr id="20528" name="Rectangle 71"/>
              <p:cNvSpPr>
                <a:spLocks noChangeArrowheads="1"/>
              </p:cNvSpPr>
              <p:nvPr/>
            </p:nvSpPr>
            <p:spPr bwMode="auto">
              <a:xfrm>
                <a:off x="5040" y="1632"/>
                <a:ext cx="1008" cy="1296"/>
              </a:xfrm>
              <a:prstGeom prst="rect">
                <a:avLst/>
              </a:prstGeom>
              <a:noFill/>
              <a:ln w="9525">
                <a:noFill/>
                <a:prstDash val="sysDot"/>
                <a:miter lim="800000"/>
                <a:headEnd/>
                <a:tailEnd/>
              </a:ln>
            </p:spPr>
            <p:txBody>
              <a:bodyPr wrap="none" anchor="ctr"/>
              <a:lstStyle/>
              <a:p>
                <a:endParaRPr lang="he-IL"/>
              </a:p>
            </p:txBody>
          </p:sp>
        </p:grpSp>
        <p:sp>
          <p:nvSpPr>
            <p:cNvPr id="20513" name="Line 72"/>
            <p:cNvSpPr>
              <a:spLocks noChangeShapeType="1"/>
            </p:cNvSpPr>
            <p:nvPr/>
          </p:nvSpPr>
          <p:spPr bwMode="auto">
            <a:xfrm>
              <a:off x="5568" y="2160"/>
              <a:ext cx="0" cy="240"/>
            </a:xfrm>
            <a:prstGeom prst="line">
              <a:avLst/>
            </a:prstGeom>
            <a:noFill/>
            <a:ln w="9525">
              <a:noFill/>
              <a:round/>
              <a:headEnd type="triangle" w="med" len="med"/>
              <a:tailEnd type="triangle" w="med" len="med"/>
            </a:ln>
          </p:spPr>
          <p:txBody>
            <a:bodyPr/>
            <a:lstStyle/>
            <a:p>
              <a:endParaRPr lang="he-IL"/>
            </a:p>
          </p:txBody>
        </p:sp>
        <p:sp>
          <p:nvSpPr>
            <p:cNvPr id="20514" name="Line 73"/>
            <p:cNvSpPr>
              <a:spLocks noChangeShapeType="1"/>
            </p:cNvSpPr>
            <p:nvPr/>
          </p:nvSpPr>
          <p:spPr bwMode="auto">
            <a:xfrm flipH="1">
              <a:off x="3216" y="3936"/>
              <a:ext cx="2592" cy="0"/>
            </a:xfrm>
            <a:prstGeom prst="line">
              <a:avLst/>
            </a:prstGeom>
            <a:noFill/>
            <a:ln w="9525">
              <a:noFill/>
              <a:round/>
              <a:headEnd/>
              <a:tailEnd type="triangle" w="med" len="med"/>
            </a:ln>
          </p:spPr>
          <p:txBody>
            <a:bodyPr/>
            <a:lstStyle/>
            <a:p>
              <a:endParaRPr lang="he-IL"/>
            </a:p>
          </p:txBody>
        </p:sp>
        <p:sp>
          <p:nvSpPr>
            <p:cNvPr id="20515" name="Text Box 74"/>
            <p:cNvSpPr txBox="1">
              <a:spLocks noChangeArrowheads="1"/>
            </p:cNvSpPr>
            <p:nvPr/>
          </p:nvSpPr>
          <p:spPr bwMode="auto">
            <a:xfrm>
              <a:off x="2400" y="3408"/>
              <a:ext cx="665" cy="98"/>
            </a:xfrm>
            <a:prstGeom prst="rect">
              <a:avLst/>
            </a:prstGeom>
            <a:noFill/>
            <a:ln w="9525">
              <a:noFill/>
              <a:miter lim="800000"/>
              <a:headEnd/>
              <a:tailEnd/>
            </a:ln>
          </p:spPr>
          <p:txBody>
            <a:bodyPr>
              <a:spAutoFit/>
            </a:bodyPr>
            <a:lstStyle/>
            <a:p>
              <a:pPr algn="l" rtl="0">
                <a:spcBef>
                  <a:spcPct val="0"/>
                </a:spcBef>
              </a:pPr>
              <a:endParaRPr lang="en-US" sz="800"/>
            </a:p>
          </p:txBody>
        </p:sp>
        <p:sp>
          <p:nvSpPr>
            <p:cNvPr id="20516" name="Text Box 75"/>
            <p:cNvSpPr txBox="1">
              <a:spLocks noChangeArrowheads="1"/>
            </p:cNvSpPr>
            <p:nvPr/>
          </p:nvSpPr>
          <p:spPr bwMode="auto">
            <a:xfrm>
              <a:off x="3819" y="947"/>
              <a:ext cx="159" cy="155"/>
            </a:xfrm>
            <a:prstGeom prst="rect">
              <a:avLst/>
            </a:prstGeom>
            <a:noFill/>
            <a:ln w="9525">
              <a:noFill/>
              <a:miter lim="800000"/>
              <a:headEnd/>
              <a:tailEnd/>
            </a:ln>
          </p:spPr>
          <p:txBody>
            <a:bodyPr wrap="none">
              <a:spAutoFit/>
            </a:bodyPr>
            <a:lstStyle/>
            <a:p>
              <a:pPr algn="l" rtl="0">
                <a:spcBef>
                  <a:spcPct val="0"/>
                </a:spcBef>
              </a:pPr>
              <a:endParaRPr lang="en-US" sz="1600" b="1"/>
            </a:p>
          </p:txBody>
        </p:sp>
        <p:sp>
          <p:nvSpPr>
            <p:cNvPr id="20517" name="Line 76"/>
            <p:cNvSpPr>
              <a:spLocks noChangeShapeType="1"/>
            </p:cNvSpPr>
            <p:nvPr/>
          </p:nvSpPr>
          <p:spPr bwMode="auto">
            <a:xfrm flipV="1">
              <a:off x="1872" y="2448"/>
              <a:ext cx="0" cy="1392"/>
            </a:xfrm>
            <a:prstGeom prst="line">
              <a:avLst/>
            </a:prstGeom>
            <a:noFill/>
            <a:ln w="9525">
              <a:noFill/>
              <a:round/>
              <a:headEnd/>
              <a:tailEnd type="triangle" w="med" len="med"/>
            </a:ln>
          </p:spPr>
          <p:txBody>
            <a:bodyPr/>
            <a:lstStyle/>
            <a:p>
              <a:endParaRPr lang="he-IL"/>
            </a:p>
          </p:txBody>
        </p:sp>
        <p:sp>
          <p:nvSpPr>
            <p:cNvPr id="20518" name="Line 77"/>
            <p:cNvSpPr>
              <a:spLocks noChangeShapeType="1"/>
            </p:cNvSpPr>
            <p:nvPr/>
          </p:nvSpPr>
          <p:spPr bwMode="auto">
            <a:xfrm flipV="1">
              <a:off x="3648" y="2448"/>
              <a:ext cx="0" cy="1392"/>
            </a:xfrm>
            <a:prstGeom prst="line">
              <a:avLst/>
            </a:prstGeom>
            <a:noFill/>
            <a:ln w="9525">
              <a:noFill/>
              <a:round/>
              <a:headEnd/>
              <a:tailEnd type="triangle" w="med" len="med"/>
            </a:ln>
          </p:spPr>
          <p:txBody>
            <a:bodyPr/>
            <a:lstStyle/>
            <a:p>
              <a:endParaRPr lang="he-IL"/>
            </a:p>
          </p:txBody>
        </p:sp>
        <p:sp>
          <p:nvSpPr>
            <p:cNvPr id="20519" name="Line 78"/>
            <p:cNvSpPr>
              <a:spLocks noChangeShapeType="1"/>
            </p:cNvSpPr>
            <p:nvPr/>
          </p:nvSpPr>
          <p:spPr bwMode="auto">
            <a:xfrm flipV="1">
              <a:off x="4896" y="2448"/>
              <a:ext cx="0" cy="1392"/>
            </a:xfrm>
            <a:prstGeom prst="line">
              <a:avLst/>
            </a:prstGeom>
            <a:noFill/>
            <a:ln w="9525">
              <a:noFill/>
              <a:round/>
              <a:headEnd/>
              <a:tailEnd type="triangle" w="med" len="med"/>
            </a:ln>
          </p:spPr>
          <p:txBody>
            <a:bodyPr/>
            <a:lstStyle/>
            <a:p>
              <a:endParaRPr lang="he-IL"/>
            </a:p>
          </p:txBody>
        </p:sp>
        <p:sp>
          <p:nvSpPr>
            <p:cNvPr id="20520" name="Text Box 79"/>
            <p:cNvSpPr txBox="1">
              <a:spLocks noChangeArrowheads="1"/>
            </p:cNvSpPr>
            <p:nvPr/>
          </p:nvSpPr>
          <p:spPr bwMode="auto">
            <a:xfrm>
              <a:off x="1817" y="2112"/>
              <a:ext cx="158" cy="99"/>
            </a:xfrm>
            <a:prstGeom prst="rect">
              <a:avLst/>
            </a:prstGeom>
            <a:noFill/>
            <a:ln w="9525">
              <a:noFill/>
              <a:miter lim="800000"/>
              <a:headEnd/>
              <a:tailEnd/>
            </a:ln>
          </p:spPr>
          <p:txBody>
            <a:bodyPr>
              <a:spAutoFit/>
            </a:bodyPr>
            <a:lstStyle/>
            <a:p>
              <a:pPr algn="ctr">
                <a:spcBef>
                  <a:spcPct val="50000"/>
                </a:spcBef>
              </a:pPr>
              <a:endParaRPr lang="en-US" sz="800"/>
            </a:p>
          </p:txBody>
        </p:sp>
        <p:sp>
          <p:nvSpPr>
            <p:cNvPr id="20521" name="Text Box 80"/>
            <p:cNvSpPr txBox="1">
              <a:spLocks noChangeArrowheads="1"/>
            </p:cNvSpPr>
            <p:nvPr/>
          </p:nvSpPr>
          <p:spPr bwMode="auto">
            <a:xfrm>
              <a:off x="3592" y="2112"/>
              <a:ext cx="159" cy="99"/>
            </a:xfrm>
            <a:prstGeom prst="rect">
              <a:avLst/>
            </a:prstGeom>
            <a:noFill/>
            <a:ln w="9525">
              <a:noFill/>
              <a:miter lim="800000"/>
              <a:headEnd/>
              <a:tailEnd/>
            </a:ln>
          </p:spPr>
          <p:txBody>
            <a:bodyPr>
              <a:spAutoFit/>
            </a:bodyPr>
            <a:lstStyle/>
            <a:p>
              <a:pPr algn="ctr">
                <a:spcBef>
                  <a:spcPct val="50000"/>
                </a:spcBef>
              </a:pPr>
              <a:endParaRPr lang="en-US" sz="800"/>
            </a:p>
          </p:txBody>
        </p:sp>
        <p:sp>
          <p:nvSpPr>
            <p:cNvPr id="20522" name="Text Box 81"/>
            <p:cNvSpPr txBox="1">
              <a:spLocks noChangeArrowheads="1"/>
            </p:cNvSpPr>
            <p:nvPr/>
          </p:nvSpPr>
          <p:spPr bwMode="auto">
            <a:xfrm>
              <a:off x="4792" y="2112"/>
              <a:ext cx="159" cy="99"/>
            </a:xfrm>
            <a:prstGeom prst="rect">
              <a:avLst/>
            </a:prstGeom>
            <a:noFill/>
            <a:ln w="9525">
              <a:noFill/>
              <a:miter lim="800000"/>
              <a:headEnd/>
              <a:tailEnd/>
            </a:ln>
          </p:spPr>
          <p:txBody>
            <a:bodyPr>
              <a:spAutoFit/>
            </a:bodyPr>
            <a:lstStyle/>
            <a:p>
              <a:pPr algn="ctr">
                <a:spcBef>
                  <a:spcPct val="50000"/>
                </a:spcBef>
              </a:pPr>
              <a:endParaRPr lang="en-US" sz="800"/>
            </a:p>
          </p:txBody>
        </p:sp>
        <p:sp>
          <p:nvSpPr>
            <p:cNvPr id="20523" name="Text Box 82"/>
            <p:cNvSpPr txBox="1">
              <a:spLocks noChangeArrowheads="1"/>
            </p:cNvSpPr>
            <p:nvPr/>
          </p:nvSpPr>
          <p:spPr bwMode="auto">
            <a:xfrm>
              <a:off x="136" y="2092"/>
              <a:ext cx="158" cy="98"/>
            </a:xfrm>
            <a:prstGeom prst="rect">
              <a:avLst/>
            </a:prstGeom>
            <a:noFill/>
            <a:ln w="9525">
              <a:noFill/>
              <a:miter lim="800000"/>
              <a:headEnd/>
              <a:tailEnd/>
            </a:ln>
          </p:spPr>
          <p:txBody>
            <a:bodyPr>
              <a:spAutoFit/>
            </a:bodyPr>
            <a:lstStyle/>
            <a:p>
              <a:pPr algn="ctr">
                <a:spcBef>
                  <a:spcPct val="50000"/>
                </a:spcBef>
              </a:pPr>
              <a:endParaRPr lang="en-US" sz="800"/>
            </a:p>
          </p:txBody>
        </p:sp>
      </p:grpSp>
      <p:sp>
        <p:nvSpPr>
          <p:cNvPr id="20485" name="Rectangle 83"/>
          <p:cNvSpPr>
            <a:spLocks noChangeArrowheads="1"/>
          </p:cNvSpPr>
          <p:nvPr/>
        </p:nvSpPr>
        <p:spPr bwMode="auto">
          <a:xfrm>
            <a:off x="5768492" y="6553200"/>
            <a:ext cx="231154" cy="307777"/>
          </a:xfrm>
          <a:prstGeom prst="rect">
            <a:avLst/>
          </a:prstGeom>
          <a:noFill/>
          <a:ln w="9525">
            <a:noFill/>
            <a:miter lim="800000"/>
            <a:headEnd/>
            <a:tailEnd/>
          </a:ln>
        </p:spPr>
        <p:txBody>
          <a:bodyPr wrap="none">
            <a:spAutoFit/>
          </a:bodyPr>
          <a:lstStyle/>
          <a:p>
            <a:pPr algn="ctr">
              <a:spcBef>
                <a:spcPct val="0"/>
              </a:spcBef>
            </a:pPr>
            <a:r>
              <a:rPr lang="en-US" sz="1400" b="1" dirty="0" smtClean="0"/>
              <a:t>.</a:t>
            </a:r>
            <a:endParaRPr lang="en-US" sz="1400" b="1" dirty="0"/>
          </a:p>
        </p:txBody>
      </p:sp>
      <p:sp>
        <p:nvSpPr>
          <p:cNvPr id="20486" name="Text Box 84"/>
          <p:cNvSpPr txBox="1">
            <a:spLocks noChangeArrowheads="1"/>
          </p:cNvSpPr>
          <p:nvPr/>
        </p:nvSpPr>
        <p:spPr bwMode="auto">
          <a:xfrm>
            <a:off x="3302000" y="4279900"/>
            <a:ext cx="342900" cy="214313"/>
          </a:xfrm>
          <a:prstGeom prst="rect">
            <a:avLst/>
          </a:prstGeom>
          <a:noFill/>
          <a:ln w="9525">
            <a:noFill/>
            <a:miter lim="800000"/>
            <a:headEnd/>
            <a:tailEnd/>
          </a:ln>
        </p:spPr>
        <p:txBody>
          <a:bodyPr>
            <a:spAutoFit/>
          </a:bodyPr>
          <a:lstStyle/>
          <a:p>
            <a:pPr>
              <a:spcBef>
                <a:spcPct val="50000"/>
              </a:spcBef>
            </a:pPr>
            <a:endParaRPr lang="en-US" sz="800"/>
          </a:p>
        </p:txBody>
      </p:sp>
      <p:sp>
        <p:nvSpPr>
          <p:cNvPr id="20487" name="Text Box 85"/>
          <p:cNvSpPr txBox="1">
            <a:spLocks noChangeArrowheads="1"/>
          </p:cNvSpPr>
          <p:nvPr/>
        </p:nvSpPr>
        <p:spPr bwMode="auto">
          <a:xfrm>
            <a:off x="3016250" y="4381500"/>
            <a:ext cx="800100" cy="214313"/>
          </a:xfrm>
          <a:prstGeom prst="rect">
            <a:avLst/>
          </a:prstGeom>
          <a:noFill/>
          <a:ln w="9525">
            <a:noFill/>
            <a:miter lim="800000"/>
            <a:headEnd/>
            <a:tailEnd/>
          </a:ln>
        </p:spPr>
        <p:txBody>
          <a:bodyPr>
            <a:spAutoFit/>
          </a:bodyPr>
          <a:lstStyle/>
          <a:p>
            <a:pPr>
              <a:spcBef>
                <a:spcPct val="50000"/>
              </a:spcBef>
            </a:pPr>
            <a:endParaRPr lang="en-US" sz="800"/>
          </a:p>
        </p:txBody>
      </p:sp>
      <p:sp>
        <p:nvSpPr>
          <p:cNvPr id="20488" name="Text Box 86"/>
          <p:cNvSpPr txBox="1">
            <a:spLocks noChangeArrowheads="1"/>
          </p:cNvSpPr>
          <p:nvPr/>
        </p:nvSpPr>
        <p:spPr bwMode="auto">
          <a:xfrm>
            <a:off x="3035300" y="3492500"/>
            <a:ext cx="1238250" cy="1568450"/>
          </a:xfrm>
          <a:prstGeom prst="rect">
            <a:avLst/>
          </a:prstGeom>
          <a:noFill/>
          <a:ln w="9525">
            <a:solidFill>
              <a:schemeClr val="tx1"/>
            </a:solidFill>
            <a:miter lim="800000"/>
            <a:headEnd/>
            <a:tailEnd/>
          </a:ln>
        </p:spPr>
        <p:txBody>
          <a:bodyPr>
            <a:spAutoFit/>
          </a:bodyPr>
          <a:lstStyle/>
          <a:p>
            <a:pPr algn="ctr">
              <a:spcBef>
                <a:spcPct val="50000"/>
              </a:spcBef>
            </a:pPr>
            <a:r>
              <a:rPr lang="en-US" sz="1600" b="1" dirty="0"/>
              <a:t>Intentions to Commit </a:t>
            </a:r>
          </a:p>
          <a:p>
            <a:pPr algn="ctr">
              <a:spcBef>
                <a:spcPct val="50000"/>
              </a:spcBef>
            </a:pPr>
            <a:r>
              <a:rPr lang="en-US" sz="1600" b="1" dirty="0"/>
              <a:t>OMB Types</a:t>
            </a:r>
          </a:p>
          <a:p>
            <a:pPr algn="ctr">
              <a:spcBef>
                <a:spcPct val="50000"/>
              </a:spcBef>
            </a:pPr>
            <a:r>
              <a:rPr lang="en-US" sz="1600" b="1" dirty="0"/>
              <a:t>S, O, D</a:t>
            </a:r>
          </a:p>
        </p:txBody>
      </p:sp>
      <p:sp>
        <p:nvSpPr>
          <p:cNvPr id="20489" name="Text Box 87"/>
          <p:cNvSpPr txBox="1">
            <a:spLocks noChangeArrowheads="1"/>
          </p:cNvSpPr>
          <p:nvPr/>
        </p:nvSpPr>
        <p:spPr bwMode="auto">
          <a:xfrm>
            <a:off x="1042988" y="2133600"/>
            <a:ext cx="1485900" cy="590550"/>
          </a:xfrm>
          <a:prstGeom prst="rect">
            <a:avLst/>
          </a:prstGeom>
          <a:noFill/>
          <a:ln w="9525">
            <a:solidFill>
              <a:schemeClr val="tx1"/>
            </a:solidFill>
            <a:miter lim="800000"/>
            <a:headEnd/>
            <a:tailEnd/>
          </a:ln>
        </p:spPr>
        <p:txBody>
          <a:bodyPr>
            <a:spAutoFit/>
          </a:bodyPr>
          <a:lstStyle/>
          <a:p>
            <a:pPr algn="ctr" rtl="0">
              <a:spcBef>
                <a:spcPct val="0"/>
              </a:spcBef>
            </a:pPr>
            <a:r>
              <a:rPr lang="en-US" sz="1600" b="1"/>
              <a:t>Individual Level</a:t>
            </a:r>
          </a:p>
        </p:txBody>
      </p:sp>
      <p:sp>
        <p:nvSpPr>
          <p:cNvPr id="20490" name="Text Box 88"/>
          <p:cNvSpPr txBox="1">
            <a:spLocks noChangeArrowheads="1"/>
          </p:cNvSpPr>
          <p:nvPr/>
        </p:nvSpPr>
        <p:spPr bwMode="auto">
          <a:xfrm>
            <a:off x="1054100" y="3206750"/>
            <a:ext cx="1485900" cy="590550"/>
          </a:xfrm>
          <a:prstGeom prst="rect">
            <a:avLst/>
          </a:prstGeom>
          <a:noFill/>
          <a:ln w="9525">
            <a:solidFill>
              <a:schemeClr val="tx1"/>
            </a:solidFill>
            <a:miter lim="800000"/>
            <a:headEnd/>
            <a:tailEnd/>
          </a:ln>
        </p:spPr>
        <p:txBody>
          <a:bodyPr>
            <a:spAutoFit/>
          </a:bodyPr>
          <a:lstStyle/>
          <a:p>
            <a:pPr algn="ctr" rtl="0">
              <a:spcBef>
                <a:spcPct val="0"/>
              </a:spcBef>
            </a:pPr>
            <a:r>
              <a:rPr lang="en-US" sz="1600" b="1"/>
              <a:t>Position\Task Level</a:t>
            </a:r>
          </a:p>
        </p:txBody>
      </p:sp>
      <p:sp>
        <p:nvSpPr>
          <p:cNvPr id="20491" name="Text Box 89"/>
          <p:cNvSpPr txBox="1">
            <a:spLocks noChangeArrowheads="1"/>
          </p:cNvSpPr>
          <p:nvPr/>
        </p:nvSpPr>
        <p:spPr bwMode="auto">
          <a:xfrm>
            <a:off x="1042988" y="4365625"/>
            <a:ext cx="1485900" cy="346075"/>
          </a:xfrm>
          <a:prstGeom prst="rect">
            <a:avLst/>
          </a:prstGeom>
          <a:noFill/>
          <a:ln w="9525">
            <a:solidFill>
              <a:schemeClr val="tx1"/>
            </a:solidFill>
            <a:miter lim="800000"/>
            <a:headEnd/>
            <a:tailEnd/>
          </a:ln>
        </p:spPr>
        <p:txBody>
          <a:bodyPr>
            <a:spAutoFit/>
          </a:bodyPr>
          <a:lstStyle/>
          <a:p>
            <a:pPr algn="ctr" rtl="0">
              <a:spcBef>
                <a:spcPct val="0"/>
              </a:spcBef>
            </a:pPr>
            <a:r>
              <a:rPr lang="en-US" sz="1600" b="1"/>
              <a:t>Group Level</a:t>
            </a:r>
          </a:p>
        </p:txBody>
      </p:sp>
      <p:sp>
        <p:nvSpPr>
          <p:cNvPr id="20492" name="Text Box 90"/>
          <p:cNvSpPr txBox="1">
            <a:spLocks noChangeArrowheads="1"/>
          </p:cNvSpPr>
          <p:nvPr/>
        </p:nvSpPr>
        <p:spPr bwMode="auto">
          <a:xfrm>
            <a:off x="1116013" y="5445125"/>
            <a:ext cx="1562100" cy="1079500"/>
          </a:xfrm>
          <a:prstGeom prst="rect">
            <a:avLst/>
          </a:prstGeom>
          <a:noFill/>
          <a:ln w="9525">
            <a:solidFill>
              <a:schemeClr val="tx1"/>
            </a:solidFill>
            <a:miter lim="800000"/>
            <a:headEnd/>
            <a:tailEnd/>
          </a:ln>
        </p:spPr>
        <p:txBody>
          <a:bodyPr>
            <a:spAutoFit/>
          </a:bodyPr>
          <a:lstStyle/>
          <a:p>
            <a:pPr algn="ctr" rtl="0">
              <a:spcBef>
                <a:spcPct val="0"/>
              </a:spcBef>
            </a:pPr>
            <a:r>
              <a:rPr lang="en-US" sz="1600" b="1"/>
              <a:t>Organizational and Professional Level</a:t>
            </a:r>
          </a:p>
        </p:txBody>
      </p:sp>
      <p:sp>
        <p:nvSpPr>
          <p:cNvPr id="20493" name="Text Box 91"/>
          <p:cNvSpPr txBox="1">
            <a:spLocks noChangeArrowheads="1"/>
          </p:cNvSpPr>
          <p:nvPr/>
        </p:nvSpPr>
        <p:spPr bwMode="auto">
          <a:xfrm>
            <a:off x="3473450" y="2247900"/>
            <a:ext cx="1085850" cy="214313"/>
          </a:xfrm>
          <a:prstGeom prst="rect">
            <a:avLst/>
          </a:prstGeom>
          <a:noFill/>
          <a:ln w="9525">
            <a:noFill/>
            <a:miter lim="800000"/>
            <a:headEnd/>
            <a:tailEnd/>
          </a:ln>
        </p:spPr>
        <p:txBody>
          <a:bodyPr>
            <a:spAutoFit/>
          </a:bodyPr>
          <a:lstStyle/>
          <a:p>
            <a:pPr>
              <a:spcBef>
                <a:spcPct val="50000"/>
              </a:spcBef>
            </a:pPr>
            <a:endParaRPr lang="en-US" sz="800"/>
          </a:p>
        </p:txBody>
      </p:sp>
      <p:sp>
        <p:nvSpPr>
          <p:cNvPr id="20494" name="Text Box 92"/>
          <p:cNvSpPr txBox="1">
            <a:spLocks noChangeArrowheads="1"/>
          </p:cNvSpPr>
          <p:nvPr/>
        </p:nvSpPr>
        <p:spPr bwMode="auto">
          <a:xfrm>
            <a:off x="4997450" y="1911350"/>
            <a:ext cx="1466850" cy="590550"/>
          </a:xfrm>
          <a:prstGeom prst="rect">
            <a:avLst/>
          </a:prstGeom>
          <a:noFill/>
          <a:ln w="9525">
            <a:solidFill>
              <a:schemeClr val="tx1"/>
            </a:solidFill>
            <a:miter lim="800000"/>
            <a:headEnd/>
            <a:tailEnd/>
          </a:ln>
        </p:spPr>
        <p:txBody>
          <a:bodyPr>
            <a:spAutoFit/>
          </a:bodyPr>
          <a:lstStyle/>
          <a:p>
            <a:pPr algn="ctr">
              <a:spcBef>
                <a:spcPct val="0"/>
              </a:spcBef>
            </a:pPr>
            <a:r>
              <a:rPr lang="en-US" sz="1600" b="1"/>
              <a:t>Intra-personal Misbehavior</a:t>
            </a:r>
          </a:p>
        </p:txBody>
      </p:sp>
      <p:sp>
        <p:nvSpPr>
          <p:cNvPr id="20495" name="Text Box 93"/>
          <p:cNvSpPr txBox="1">
            <a:spLocks noChangeArrowheads="1"/>
          </p:cNvSpPr>
          <p:nvPr/>
        </p:nvSpPr>
        <p:spPr bwMode="auto">
          <a:xfrm>
            <a:off x="5003800" y="5805488"/>
            <a:ext cx="1466850" cy="590550"/>
          </a:xfrm>
          <a:prstGeom prst="rect">
            <a:avLst/>
          </a:prstGeom>
          <a:noFill/>
          <a:ln w="9525">
            <a:solidFill>
              <a:schemeClr val="tx1"/>
            </a:solidFill>
            <a:miter lim="800000"/>
            <a:headEnd/>
            <a:tailEnd/>
          </a:ln>
        </p:spPr>
        <p:txBody>
          <a:bodyPr>
            <a:spAutoFit/>
          </a:bodyPr>
          <a:lstStyle/>
          <a:p>
            <a:pPr algn="ctr" rtl="0">
              <a:spcBef>
                <a:spcPct val="0"/>
              </a:spcBef>
            </a:pPr>
            <a:r>
              <a:rPr lang="en-US" sz="1600" b="1"/>
              <a:t>Political Misbehavior</a:t>
            </a:r>
            <a:r>
              <a:rPr lang="en-US" sz="1600"/>
              <a:t> </a:t>
            </a:r>
          </a:p>
        </p:txBody>
      </p:sp>
      <p:sp>
        <p:nvSpPr>
          <p:cNvPr id="20496" name="Text Box 94"/>
          <p:cNvSpPr txBox="1">
            <a:spLocks noChangeArrowheads="1"/>
          </p:cNvSpPr>
          <p:nvPr/>
        </p:nvSpPr>
        <p:spPr bwMode="auto">
          <a:xfrm>
            <a:off x="5003800" y="4724400"/>
            <a:ext cx="1466850" cy="835025"/>
          </a:xfrm>
          <a:prstGeom prst="rect">
            <a:avLst/>
          </a:prstGeom>
          <a:noFill/>
          <a:ln w="9525">
            <a:solidFill>
              <a:schemeClr val="tx1"/>
            </a:solidFill>
            <a:miter lim="800000"/>
            <a:headEnd/>
            <a:tailEnd/>
          </a:ln>
        </p:spPr>
        <p:txBody>
          <a:bodyPr>
            <a:spAutoFit/>
          </a:bodyPr>
          <a:lstStyle/>
          <a:p>
            <a:pPr algn="ctr">
              <a:spcBef>
                <a:spcPct val="0"/>
              </a:spcBef>
            </a:pPr>
            <a:r>
              <a:rPr lang="en-US" sz="1600" b="1"/>
              <a:t>Property &amp; Resource</a:t>
            </a:r>
          </a:p>
          <a:p>
            <a:pPr algn="ctr">
              <a:spcBef>
                <a:spcPct val="0"/>
              </a:spcBef>
            </a:pPr>
            <a:r>
              <a:rPr lang="en-US" sz="1600" b="1"/>
              <a:t>Misbehavior</a:t>
            </a:r>
          </a:p>
        </p:txBody>
      </p:sp>
      <p:sp>
        <p:nvSpPr>
          <p:cNvPr id="20497" name="Text Box 95"/>
          <p:cNvSpPr txBox="1">
            <a:spLocks noChangeArrowheads="1"/>
          </p:cNvSpPr>
          <p:nvPr/>
        </p:nvSpPr>
        <p:spPr bwMode="auto">
          <a:xfrm>
            <a:off x="4997450" y="2901950"/>
            <a:ext cx="1466850" cy="590550"/>
          </a:xfrm>
          <a:prstGeom prst="rect">
            <a:avLst/>
          </a:prstGeom>
          <a:noFill/>
          <a:ln w="9525">
            <a:solidFill>
              <a:schemeClr val="tx1"/>
            </a:solidFill>
            <a:miter lim="800000"/>
            <a:headEnd/>
            <a:tailEnd/>
          </a:ln>
        </p:spPr>
        <p:txBody>
          <a:bodyPr>
            <a:spAutoFit/>
          </a:bodyPr>
          <a:lstStyle/>
          <a:p>
            <a:pPr algn="ctr">
              <a:spcBef>
                <a:spcPct val="0"/>
              </a:spcBef>
            </a:pPr>
            <a:r>
              <a:rPr lang="en-US" sz="1600" b="1"/>
              <a:t>Inter-personal</a:t>
            </a:r>
          </a:p>
          <a:p>
            <a:pPr algn="ctr">
              <a:spcBef>
                <a:spcPct val="0"/>
              </a:spcBef>
            </a:pPr>
            <a:r>
              <a:rPr lang="en-US" sz="1600" b="1"/>
              <a:t>Misbehavior</a:t>
            </a:r>
          </a:p>
        </p:txBody>
      </p:sp>
      <p:sp>
        <p:nvSpPr>
          <p:cNvPr id="20498" name="Text Box 96"/>
          <p:cNvSpPr txBox="1">
            <a:spLocks noChangeArrowheads="1"/>
          </p:cNvSpPr>
          <p:nvPr/>
        </p:nvSpPr>
        <p:spPr bwMode="auto">
          <a:xfrm>
            <a:off x="5003800" y="3860800"/>
            <a:ext cx="1466850" cy="590550"/>
          </a:xfrm>
          <a:prstGeom prst="rect">
            <a:avLst/>
          </a:prstGeom>
          <a:noFill/>
          <a:ln w="9525">
            <a:solidFill>
              <a:schemeClr val="tx1"/>
            </a:solidFill>
            <a:miter lim="800000"/>
            <a:headEnd/>
            <a:tailEnd/>
          </a:ln>
        </p:spPr>
        <p:txBody>
          <a:bodyPr>
            <a:spAutoFit/>
          </a:bodyPr>
          <a:lstStyle/>
          <a:p>
            <a:pPr algn="ctr">
              <a:spcBef>
                <a:spcPct val="0"/>
              </a:spcBef>
            </a:pPr>
            <a:r>
              <a:rPr lang="en-US" sz="1600" b="1"/>
              <a:t>Work Process </a:t>
            </a:r>
          </a:p>
          <a:p>
            <a:pPr algn="ctr">
              <a:spcBef>
                <a:spcPct val="0"/>
              </a:spcBef>
            </a:pPr>
            <a:r>
              <a:rPr lang="en-US" sz="1600" b="1"/>
              <a:t>Misbehavior</a:t>
            </a:r>
          </a:p>
        </p:txBody>
      </p:sp>
      <p:sp>
        <p:nvSpPr>
          <p:cNvPr id="20499" name="Line 97"/>
          <p:cNvSpPr>
            <a:spLocks noChangeShapeType="1"/>
          </p:cNvSpPr>
          <p:nvPr/>
        </p:nvSpPr>
        <p:spPr bwMode="auto">
          <a:xfrm flipV="1">
            <a:off x="4254500" y="2120900"/>
            <a:ext cx="742950" cy="2235200"/>
          </a:xfrm>
          <a:prstGeom prst="line">
            <a:avLst/>
          </a:prstGeom>
          <a:noFill/>
          <a:ln w="9525">
            <a:solidFill>
              <a:schemeClr val="tx1"/>
            </a:solidFill>
            <a:round/>
            <a:headEnd/>
            <a:tailEnd type="triangle" w="med" len="med"/>
          </a:ln>
        </p:spPr>
        <p:txBody>
          <a:bodyPr/>
          <a:lstStyle/>
          <a:p>
            <a:endParaRPr lang="he-IL"/>
          </a:p>
        </p:txBody>
      </p:sp>
      <p:sp>
        <p:nvSpPr>
          <p:cNvPr id="20500" name="Line 98"/>
          <p:cNvSpPr>
            <a:spLocks noChangeShapeType="1"/>
          </p:cNvSpPr>
          <p:nvPr/>
        </p:nvSpPr>
        <p:spPr bwMode="auto">
          <a:xfrm flipV="1">
            <a:off x="4254500" y="3111500"/>
            <a:ext cx="742950" cy="1219200"/>
          </a:xfrm>
          <a:prstGeom prst="line">
            <a:avLst/>
          </a:prstGeom>
          <a:noFill/>
          <a:ln w="9525">
            <a:solidFill>
              <a:schemeClr val="tx1"/>
            </a:solidFill>
            <a:round/>
            <a:headEnd/>
            <a:tailEnd type="triangle" w="med" len="med"/>
          </a:ln>
        </p:spPr>
        <p:txBody>
          <a:bodyPr/>
          <a:lstStyle/>
          <a:p>
            <a:endParaRPr lang="he-IL"/>
          </a:p>
        </p:txBody>
      </p:sp>
      <p:sp>
        <p:nvSpPr>
          <p:cNvPr id="20501" name="Line 99"/>
          <p:cNvSpPr>
            <a:spLocks noChangeShapeType="1"/>
          </p:cNvSpPr>
          <p:nvPr/>
        </p:nvSpPr>
        <p:spPr bwMode="auto">
          <a:xfrm>
            <a:off x="4254500" y="4330700"/>
            <a:ext cx="742950" cy="0"/>
          </a:xfrm>
          <a:prstGeom prst="line">
            <a:avLst/>
          </a:prstGeom>
          <a:noFill/>
          <a:ln w="9525">
            <a:solidFill>
              <a:schemeClr val="tx1"/>
            </a:solidFill>
            <a:round/>
            <a:headEnd/>
            <a:tailEnd type="triangle" w="med" len="med"/>
          </a:ln>
        </p:spPr>
        <p:txBody>
          <a:bodyPr/>
          <a:lstStyle/>
          <a:p>
            <a:endParaRPr lang="he-IL"/>
          </a:p>
        </p:txBody>
      </p:sp>
      <p:sp>
        <p:nvSpPr>
          <p:cNvPr id="20502" name="Line 100"/>
          <p:cNvSpPr>
            <a:spLocks noChangeShapeType="1"/>
          </p:cNvSpPr>
          <p:nvPr/>
        </p:nvSpPr>
        <p:spPr bwMode="auto">
          <a:xfrm>
            <a:off x="4254500" y="4330700"/>
            <a:ext cx="742950" cy="1117600"/>
          </a:xfrm>
          <a:prstGeom prst="line">
            <a:avLst/>
          </a:prstGeom>
          <a:noFill/>
          <a:ln w="9525">
            <a:solidFill>
              <a:schemeClr val="tx1"/>
            </a:solidFill>
            <a:round/>
            <a:headEnd/>
            <a:tailEnd type="triangle" w="med" len="med"/>
          </a:ln>
        </p:spPr>
        <p:txBody>
          <a:bodyPr/>
          <a:lstStyle/>
          <a:p>
            <a:endParaRPr lang="he-IL"/>
          </a:p>
        </p:txBody>
      </p:sp>
      <p:sp>
        <p:nvSpPr>
          <p:cNvPr id="20503" name="Line 101"/>
          <p:cNvSpPr>
            <a:spLocks noChangeShapeType="1"/>
          </p:cNvSpPr>
          <p:nvPr/>
        </p:nvSpPr>
        <p:spPr bwMode="auto">
          <a:xfrm>
            <a:off x="4211638" y="4292600"/>
            <a:ext cx="792162" cy="1800225"/>
          </a:xfrm>
          <a:prstGeom prst="line">
            <a:avLst/>
          </a:prstGeom>
          <a:noFill/>
          <a:ln w="9525">
            <a:solidFill>
              <a:schemeClr val="tx1"/>
            </a:solidFill>
            <a:round/>
            <a:headEnd/>
            <a:tailEnd type="triangle" w="med" len="med"/>
          </a:ln>
        </p:spPr>
        <p:txBody>
          <a:bodyPr/>
          <a:lstStyle/>
          <a:p>
            <a:endParaRPr lang="he-IL"/>
          </a:p>
        </p:txBody>
      </p:sp>
      <p:sp>
        <p:nvSpPr>
          <p:cNvPr id="20504" name="Line 102"/>
          <p:cNvSpPr>
            <a:spLocks noChangeShapeType="1"/>
          </p:cNvSpPr>
          <p:nvPr/>
        </p:nvSpPr>
        <p:spPr bwMode="auto">
          <a:xfrm>
            <a:off x="2578100" y="2197100"/>
            <a:ext cx="457200" cy="2209800"/>
          </a:xfrm>
          <a:prstGeom prst="line">
            <a:avLst/>
          </a:prstGeom>
          <a:noFill/>
          <a:ln w="9525">
            <a:solidFill>
              <a:schemeClr val="tx1"/>
            </a:solidFill>
            <a:round/>
            <a:headEnd/>
            <a:tailEnd type="triangle" w="med" len="med"/>
          </a:ln>
        </p:spPr>
        <p:txBody>
          <a:bodyPr/>
          <a:lstStyle/>
          <a:p>
            <a:endParaRPr lang="he-IL"/>
          </a:p>
        </p:txBody>
      </p:sp>
      <p:sp>
        <p:nvSpPr>
          <p:cNvPr id="20505" name="Line 103"/>
          <p:cNvSpPr>
            <a:spLocks noChangeShapeType="1"/>
          </p:cNvSpPr>
          <p:nvPr/>
        </p:nvSpPr>
        <p:spPr bwMode="auto">
          <a:xfrm flipV="1">
            <a:off x="2627313" y="4406900"/>
            <a:ext cx="407987" cy="174625"/>
          </a:xfrm>
          <a:prstGeom prst="line">
            <a:avLst/>
          </a:prstGeom>
          <a:noFill/>
          <a:ln w="9525">
            <a:solidFill>
              <a:schemeClr val="tx1"/>
            </a:solidFill>
            <a:round/>
            <a:headEnd/>
            <a:tailEnd type="triangle" w="med" len="med"/>
          </a:ln>
        </p:spPr>
        <p:txBody>
          <a:bodyPr/>
          <a:lstStyle/>
          <a:p>
            <a:endParaRPr lang="he-IL"/>
          </a:p>
        </p:txBody>
      </p:sp>
      <p:sp>
        <p:nvSpPr>
          <p:cNvPr id="20506" name="Line 104"/>
          <p:cNvSpPr>
            <a:spLocks noChangeShapeType="1"/>
          </p:cNvSpPr>
          <p:nvPr/>
        </p:nvSpPr>
        <p:spPr bwMode="auto">
          <a:xfrm>
            <a:off x="2578100" y="3492500"/>
            <a:ext cx="457200" cy="914400"/>
          </a:xfrm>
          <a:prstGeom prst="line">
            <a:avLst/>
          </a:prstGeom>
          <a:noFill/>
          <a:ln w="9525">
            <a:solidFill>
              <a:schemeClr val="tx1"/>
            </a:solidFill>
            <a:round/>
            <a:headEnd/>
            <a:tailEnd type="triangle" w="med" len="med"/>
          </a:ln>
        </p:spPr>
        <p:txBody>
          <a:bodyPr/>
          <a:lstStyle/>
          <a:p>
            <a:endParaRPr lang="he-IL"/>
          </a:p>
        </p:txBody>
      </p:sp>
      <p:sp>
        <p:nvSpPr>
          <p:cNvPr id="20507" name="Line 105"/>
          <p:cNvSpPr>
            <a:spLocks noChangeShapeType="1"/>
          </p:cNvSpPr>
          <p:nvPr/>
        </p:nvSpPr>
        <p:spPr bwMode="auto">
          <a:xfrm flipV="1">
            <a:off x="2654300" y="4406900"/>
            <a:ext cx="381000" cy="1981200"/>
          </a:xfrm>
          <a:prstGeom prst="line">
            <a:avLst/>
          </a:prstGeom>
          <a:noFill/>
          <a:ln w="9525">
            <a:solidFill>
              <a:schemeClr val="tx1"/>
            </a:solidFill>
            <a:round/>
            <a:headEnd/>
            <a:tailEnd type="triangle" w="med" len="med"/>
          </a:ln>
        </p:spPr>
        <p:txBody>
          <a:bodyPr/>
          <a:lstStyle/>
          <a:p>
            <a:endParaRPr lang="he-IL"/>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dirty="0" smtClean="0">
                <a:solidFill>
                  <a:schemeClr val="tx1">
                    <a:lumMod val="65000"/>
                    <a:lumOff val="35000"/>
                  </a:schemeClr>
                </a:solidFill>
              </a:rPr>
              <a:t>Intra-personal OMB</a:t>
            </a:r>
          </a:p>
        </p:txBody>
      </p:sp>
      <p:sp>
        <p:nvSpPr>
          <p:cNvPr id="21508" name="Slide Number Placeholder 5"/>
          <p:cNvSpPr>
            <a:spLocks noGrp="1"/>
          </p:cNvSpPr>
          <p:nvPr>
            <p:ph type="sldNum" sz="quarter" idx="12"/>
          </p:nvPr>
        </p:nvSpPr>
        <p:spPr>
          <a:noFill/>
        </p:spPr>
        <p:txBody>
          <a:bodyPr/>
          <a:lstStyle/>
          <a:p>
            <a:fld id="{77D5E62B-E074-4951-A229-C642651E95D9}" type="slidenum">
              <a:rPr lang="he-IL" smtClean="0"/>
              <a:pPr/>
              <a:t>15</a:t>
            </a:fld>
            <a:endParaRPr lang="en-US" smtClean="0"/>
          </a:p>
        </p:txBody>
      </p:sp>
      <p:sp>
        <p:nvSpPr>
          <p:cNvPr id="21507" name="Rectangle 3"/>
          <p:cNvSpPr>
            <a:spLocks noGrp="1" noChangeArrowheads="1"/>
          </p:cNvSpPr>
          <p:nvPr>
            <p:ph sz="quarter" idx="1"/>
          </p:nvPr>
        </p:nvSpPr>
        <p:spPr>
          <a:xfrm>
            <a:off x="214313" y="1571625"/>
            <a:ext cx="8572500" cy="4525963"/>
          </a:xfrm>
        </p:spPr>
        <p:txBody>
          <a:bodyPr>
            <a:normAutofit/>
          </a:bodyPr>
          <a:lstStyle/>
          <a:p>
            <a:pPr algn="l" eaLnBrk="1" hangingPunct="1">
              <a:lnSpc>
                <a:spcPct val="80000"/>
              </a:lnSpc>
              <a:buFont typeface="Wingdings" pitchFamily="2" charset="2"/>
              <a:buNone/>
            </a:pPr>
            <a:r>
              <a:rPr lang="he-IL" sz="2400" b="1" dirty="0" smtClean="0">
                <a:solidFill>
                  <a:srgbClr val="000066"/>
                </a:solidFill>
              </a:rPr>
              <a:t> </a:t>
            </a:r>
            <a:endParaRPr lang="en-US" sz="2400" b="1" dirty="0" smtClean="0">
              <a:solidFill>
                <a:srgbClr val="000066"/>
              </a:solidFill>
            </a:endParaRPr>
          </a:p>
          <a:p>
            <a:pPr eaLnBrk="1" hangingPunct="1">
              <a:lnSpc>
                <a:spcPct val="80000"/>
              </a:lnSpc>
              <a:buFont typeface="Wingdings" pitchFamily="2" charset="2"/>
              <a:buNone/>
            </a:pPr>
            <a:r>
              <a:rPr lang="he-IL" b="1" dirty="0" smtClean="0">
                <a:solidFill>
                  <a:srgbClr val="000066"/>
                </a:solidFill>
              </a:rPr>
              <a:t>	</a:t>
            </a:r>
          </a:p>
          <a:p>
            <a:pPr algn="l" rtl="0">
              <a:lnSpc>
                <a:spcPct val="80000"/>
              </a:lnSpc>
            </a:pPr>
            <a:r>
              <a:rPr lang="en-US" sz="2400" dirty="0" smtClean="0">
                <a:solidFill>
                  <a:schemeClr val="tx1">
                    <a:lumMod val="65000"/>
                    <a:lumOff val="35000"/>
                  </a:schemeClr>
                </a:solidFill>
              </a:rPr>
              <a:t>Self deception</a:t>
            </a:r>
          </a:p>
          <a:p>
            <a:pPr algn="l" rtl="0">
              <a:lnSpc>
                <a:spcPct val="80000"/>
              </a:lnSpc>
            </a:pPr>
            <a:r>
              <a:rPr lang="en-US" sz="2400" dirty="0" err="1" smtClean="0">
                <a:solidFill>
                  <a:schemeClr val="tx1">
                    <a:lumMod val="65000"/>
                    <a:lumOff val="35000"/>
                  </a:schemeClr>
                </a:solidFill>
              </a:rPr>
              <a:t>Workaholism</a:t>
            </a:r>
            <a:r>
              <a:rPr lang="en-US" sz="2400" dirty="0" smtClean="0">
                <a:solidFill>
                  <a:schemeClr val="tx1">
                    <a:lumMod val="65000"/>
                    <a:lumOff val="35000"/>
                  </a:schemeClr>
                </a:solidFill>
              </a:rPr>
              <a:t>, burnout, stress</a:t>
            </a:r>
          </a:p>
          <a:p>
            <a:pPr algn="l" rtl="0">
              <a:lnSpc>
                <a:spcPct val="80000"/>
              </a:lnSpc>
            </a:pPr>
            <a:r>
              <a:rPr lang="en-US" sz="2400" dirty="0" smtClean="0">
                <a:solidFill>
                  <a:schemeClr val="tx1">
                    <a:lumMod val="65000"/>
                    <a:lumOff val="35000"/>
                  </a:schemeClr>
                </a:solidFill>
              </a:rPr>
              <a:t>Alcohol and drugs abuse</a:t>
            </a:r>
          </a:p>
          <a:p>
            <a:pPr algn="l" rtl="0">
              <a:lnSpc>
                <a:spcPct val="80000"/>
              </a:lnSpc>
            </a:pPr>
            <a:r>
              <a:rPr lang="en-US" sz="2400" dirty="0" smtClean="0">
                <a:solidFill>
                  <a:schemeClr val="tx1">
                    <a:lumMod val="65000"/>
                    <a:lumOff val="35000"/>
                  </a:schemeClr>
                </a:solidFill>
              </a:rPr>
              <a:t>Professional  obsolescence</a:t>
            </a:r>
            <a:endParaRPr lang="he-IL" sz="2400" dirty="0" smtClean="0">
              <a:solidFill>
                <a:schemeClr val="tx1">
                  <a:lumMod val="65000"/>
                  <a:lumOff val="3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hangingPunct="1"/>
            <a:r>
              <a:rPr lang="en-US" sz="4400" dirty="0" smtClean="0"/>
              <a:t>Inter - personal OMB</a:t>
            </a:r>
            <a:r>
              <a:rPr lang="en-US" dirty="0" smtClean="0"/>
              <a:t/>
            </a:r>
            <a:br>
              <a:rPr lang="en-US" dirty="0" smtClean="0"/>
            </a:br>
            <a:endParaRPr lang="en-US" dirty="0" smtClean="0"/>
          </a:p>
        </p:txBody>
      </p:sp>
      <p:sp>
        <p:nvSpPr>
          <p:cNvPr id="22532" name="Slide Number Placeholder 5"/>
          <p:cNvSpPr>
            <a:spLocks noGrp="1"/>
          </p:cNvSpPr>
          <p:nvPr>
            <p:ph type="sldNum" sz="quarter" idx="12"/>
          </p:nvPr>
        </p:nvSpPr>
        <p:spPr>
          <a:noFill/>
        </p:spPr>
        <p:txBody>
          <a:bodyPr/>
          <a:lstStyle/>
          <a:p>
            <a:fld id="{2872D8D2-FAB6-4A7B-8580-0A31EDAEA8E7}" type="slidenum">
              <a:rPr lang="he-IL" smtClean="0"/>
              <a:pPr/>
              <a:t>16</a:t>
            </a:fld>
            <a:endParaRPr lang="en-US" smtClean="0"/>
          </a:p>
        </p:txBody>
      </p:sp>
      <p:sp>
        <p:nvSpPr>
          <p:cNvPr id="22531" name="Rectangle 3"/>
          <p:cNvSpPr>
            <a:spLocks noGrp="1" noChangeArrowheads="1"/>
          </p:cNvSpPr>
          <p:nvPr>
            <p:ph sz="quarter" idx="1"/>
          </p:nvPr>
        </p:nvSpPr>
        <p:spPr/>
        <p:txBody>
          <a:bodyPr>
            <a:normAutofit/>
          </a:bodyPr>
          <a:lstStyle/>
          <a:p>
            <a:pPr eaLnBrk="1" hangingPunct="1">
              <a:lnSpc>
                <a:spcPct val="80000"/>
              </a:lnSpc>
              <a:buFont typeface="Wingdings" pitchFamily="2" charset="2"/>
              <a:buNone/>
            </a:pPr>
            <a:r>
              <a:rPr lang="he-IL" b="1" dirty="0" smtClean="0">
                <a:solidFill>
                  <a:srgbClr val="000066"/>
                </a:solidFill>
              </a:rPr>
              <a:t>	</a:t>
            </a:r>
            <a:r>
              <a:rPr lang="he-IL" dirty="0" smtClean="0">
                <a:solidFill>
                  <a:srgbClr val="000066"/>
                </a:solidFill>
              </a:rPr>
              <a:t>   </a:t>
            </a:r>
          </a:p>
          <a:p>
            <a:pPr algn="ctr">
              <a:lnSpc>
                <a:spcPct val="80000"/>
              </a:lnSpc>
              <a:buNone/>
            </a:pPr>
            <a:r>
              <a:rPr lang="en-US" dirty="0" smtClean="0">
                <a:solidFill>
                  <a:schemeClr val="tx1">
                    <a:lumMod val="65000"/>
                    <a:lumOff val="35000"/>
                  </a:schemeClr>
                </a:solidFill>
              </a:rPr>
              <a:t>(</a:t>
            </a:r>
            <a:r>
              <a:rPr lang="en-US" sz="2800" dirty="0" smtClean="0">
                <a:solidFill>
                  <a:schemeClr val="tx1">
                    <a:lumMod val="65000"/>
                    <a:lumOff val="35000"/>
                  </a:schemeClr>
                </a:solidFill>
              </a:rPr>
              <a:t>Colleagues, subordinates, bosses, clients)</a:t>
            </a:r>
            <a:endParaRPr lang="he-IL" dirty="0" smtClean="0">
              <a:solidFill>
                <a:schemeClr val="tx1">
                  <a:lumMod val="65000"/>
                  <a:lumOff val="35000"/>
                </a:schemeClr>
              </a:solidFill>
            </a:endParaRPr>
          </a:p>
          <a:p>
            <a:pPr>
              <a:lnSpc>
                <a:spcPct val="80000"/>
              </a:lnSpc>
              <a:buNone/>
            </a:pPr>
            <a:endParaRPr lang="en-US" dirty="0" smtClean="0">
              <a:solidFill>
                <a:schemeClr val="tx1">
                  <a:lumMod val="65000"/>
                  <a:lumOff val="35000"/>
                </a:schemeClr>
              </a:solidFill>
            </a:endParaRPr>
          </a:p>
          <a:p>
            <a:pPr algn="l" rtl="0">
              <a:lnSpc>
                <a:spcPct val="80000"/>
              </a:lnSpc>
            </a:pPr>
            <a:r>
              <a:rPr lang="en-US" dirty="0" smtClean="0">
                <a:solidFill>
                  <a:schemeClr val="tx1">
                    <a:lumMod val="65000"/>
                    <a:lumOff val="35000"/>
                  </a:schemeClr>
                </a:solidFill>
              </a:rPr>
              <a:t>Degradation, insults, humiliation</a:t>
            </a:r>
          </a:p>
          <a:p>
            <a:pPr algn="l" rtl="0">
              <a:lnSpc>
                <a:spcPct val="80000"/>
              </a:lnSpc>
            </a:pPr>
            <a:r>
              <a:rPr lang="en-US" dirty="0" smtClean="0">
                <a:solidFill>
                  <a:schemeClr val="tx1">
                    <a:lumMod val="65000"/>
                    <a:lumOff val="35000"/>
                  </a:schemeClr>
                </a:solidFill>
              </a:rPr>
              <a:t>Emotional abuse</a:t>
            </a:r>
          </a:p>
          <a:p>
            <a:pPr algn="l" rtl="0">
              <a:lnSpc>
                <a:spcPct val="80000"/>
              </a:lnSpc>
            </a:pPr>
            <a:r>
              <a:rPr lang="en-US" dirty="0" smtClean="0">
                <a:solidFill>
                  <a:schemeClr val="tx1">
                    <a:lumMod val="65000"/>
                    <a:lumOff val="35000"/>
                  </a:schemeClr>
                </a:solidFill>
              </a:rPr>
              <a:t>Physical and verbal aggression</a:t>
            </a:r>
          </a:p>
          <a:p>
            <a:pPr algn="l" rtl="0">
              <a:lnSpc>
                <a:spcPct val="80000"/>
              </a:lnSpc>
            </a:pPr>
            <a:r>
              <a:rPr lang="en-US" dirty="0" smtClean="0">
                <a:solidFill>
                  <a:schemeClr val="tx1">
                    <a:lumMod val="65000"/>
                    <a:lumOff val="35000"/>
                  </a:schemeClr>
                </a:solidFill>
              </a:rPr>
              <a:t>Psychological terror</a:t>
            </a:r>
          </a:p>
          <a:p>
            <a:pPr algn="l" rtl="0">
              <a:lnSpc>
                <a:spcPct val="80000"/>
              </a:lnSpc>
            </a:pPr>
            <a:r>
              <a:rPr lang="en-US" dirty="0" smtClean="0">
                <a:solidFill>
                  <a:schemeClr val="tx1">
                    <a:lumMod val="65000"/>
                    <a:lumOff val="35000"/>
                  </a:schemeClr>
                </a:solidFill>
              </a:rPr>
              <a:t>Lies, deception, misinformation</a:t>
            </a:r>
            <a:endParaRPr lang="he-IL" dirty="0" smtClean="0">
              <a:solidFill>
                <a:schemeClr val="tx1">
                  <a:lumMod val="65000"/>
                  <a:lumOff val="3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dirty="0" smtClean="0"/>
              <a:t>Work processes OMB</a:t>
            </a:r>
          </a:p>
        </p:txBody>
      </p:sp>
      <p:sp>
        <p:nvSpPr>
          <p:cNvPr id="23556" name="Slide Number Placeholder 5"/>
          <p:cNvSpPr>
            <a:spLocks noGrp="1"/>
          </p:cNvSpPr>
          <p:nvPr>
            <p:ph type="sldNum" sz="quarter" idx="12"/>
          </p:nvPr>
        </p:nvSpPr>
        <p:spPr>
          <a:noFill/>
        </p:spPr>
        <p:txBody>
          <a:bodyPr/>
          <a:lstStyle/>
          <a:p>
            <a:fld id="{4837144B-BBB7-4C19-B27E-E444975BEAF6}" type="slidenum">
              <a:rPr lang="he-IL" smtClean="0"/>
              <a:pPr/>
              <a:t>17</a:t>
            </a:fld>
            <a:endParaRPr lang="en-US" smtClean="0"/>
          </a:p>
        </p:txBody>
      </p:sp>
      <p:sp>
        <p:nvSpPr>
          <p:cNvPr id="23555" name="Rectangle 3"/>
          <p:cNvSpPr>
            <a:spLocks noGrp="1" noChangeArrowheads="1"/>
          </p:cNvSpPr>
          <p:nvPr>
            <p:ph sz="quarter" idx="1"/>
          </p:nvPr>
        </p:nvSpPr>
        <p:spPr/>
        <p:txBody>
          <a:bodyPr>
            <a:normAutofit/>
          </a:bodyPr>
          <a:lstStyle/>
          <a:p>
            <a:pPr algn="l" rtl="0"/>
            <a:endParaRPr lang="en-US" sz="2400" dirty="0" smtClean="0">
              <a:solidFill>
                <a:schemeClr val="tx1">
                  <a:lumMod val="65000"/>
                  <a:lumOff val="35000"/>
                </a:schemeClr>
              </a:solidFill>
            </a:endParaRPr>
          </a:p>
          <a:p>
            <a:pPr algn="l" rtl="0"/>
            <a:r>
              <a:rPr lang="en-US" sz="2400" dirty="0" smtClean="0">
                <a:solidFill>
                  <a:schemeClr val="tx1">
                    <a:lumMod val="65000"/>
                    <a:lumOff val="35000"/>
                  </a:schemeClr>
                </a:solidFill>
              </a:rPr>
              <a:t>Disobedience to instructions and norms</a:t>
            </a:r>
          </a:p>
          <a:p>
            <a:pPr algn="l" rtl="0"/>
            <a:r>
              <a:rPr lang="en-US" sz="2400" dirty="0" smtClean="0">
                <a:solidFill>
                  <a:schemeClr val="tx1">
                    <a:lumMod val="65000"/>
                    <a:lumOff val="35000"/>
                  </a:schemeClr>
                </a:solidFill>
              </a:rPr>
              <a:t>Intended quality reduction</a:t>
            </a:r>
          </a:p>
          <a:p>
            <a:pPr algn="l" rtl="0"/>
            <a:r>
              <a:rPr lang="en-US" sz="2400" dirty="0" smtClean="0">
                <a:solidFill>
                  <a:schemeClr val="tx1">
                    <a:lumMod val="65000"/>
                    <a:lumOff val="35000"/>
                  </a:schemeClr>
                </a:solidFill>
              </a:rPr>
              <a:t>Slowing down, restriction of productivity</a:t>
            </a:r>
          </a:p>
          <a:p>
            <a:pPr algn="l" rtl="0"/>
            <a:r>
              <a:rPr lang="en-US" sz="2400" dirty="0" smtClean="0">
                <a:solidFill>
                  <a:schemeClr val="tx1">
                    <a:lumMod val="65000"/>
                    <a:lumOff val="35000"/>
                  </a:schemeClr>
                </a:solidFill>
              </a:rPr>
              <a:t>Unjustified absence and lateness</a:t>
            </a:r>
            <a:endParaRPr lang="he-IL" sz="2400" dirty="0" smtClean="0">
              <a:solidFill>
                <a:schemeClr val="tx1">
                  <a:lumMod val="65000"/>
                  <a:lumOff val="35000"/>
                </a:schemeClr>
              </a:solidFill>
            </a:endParaRPr>
          </a:p>
          <a:p>
            <a:pPr algn="l" rtl="0"/>
            <a:r>
              <a:rPr lang="en-US" sz="2400" dirty="0" smtClean="0">
                <a:solidFill>
                  <a:schemeClr val="tx1">
                    <a:lumMod val="65000"/>
                    <a:lumOff val="35000"/>
                  </a:schemeClr>
                </a:solidFill>
              </a:rPr>
              <a:t>Social loafing</a:t>
            </a:r>
            <a:r>
              <a:rPr lang="he-IL" sz="2400" dirty="0" smtClean="0">
                <a:solidFill>
                  <a:schemeClr val="tx1">
                    <a:lumMod val="65000"/>
                    <a:lumOff val="35000"/>
                  </a:schemeClr>
                </a:solidFill>
              </a:rPr>
              <a:t> </a:t>
            </a:r>
            <a:r>
              <a:rPr lang="en-US" sz="2400" dirty="0" smtClean="0">
                <a:solidFill>
                  <a:schemeClr val="tx1">
                    <a:lumMod val="65000"/>
                    <a:lumOff val="35000"/>
                  </a:schemeClr>
                </a:solidFill>
              </a:rPr>
              <a:t>and free riding</a:t>
            </a:r>
            <a:endParaRPr lang="he-IL" sz="2400" dirty="0" smtClean="0">
              <a:solidFill>
                <a:schemeClr val="tx1">
                  <a:lumMod val="65000"/>
                  <a:lumOff val="35000"/>
                </a:schemeClr>
              </a:solidFill>
            </a:endParaRPr>
          </a:p>
          <a:p>
            <a:pPr algn="l" rtl="0"/>
            <a:r>
              <a:rPr lang="en-US" sz="2400" dirty="0" smtClean="0">
                <a:solidFill>
                  <a:schemeClr val="tx1">
                    <a:lumMod val="65000"/>
                    <a:lumOff val="35000"/>
                  </a:schemeClr>
                </a:solidFill>
              </a:rPr>
              <a:t>Sabotage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err="1" smtClean="0"/>
              <a:t>Resourses</a:t>
            </a:r>
            <a:r>
              <a:rPr lang="en-US" dirty="0" smtClean="0"/>
              <a:t> and tools OMB</a:t>
            </a:r>
          </a:p>
        </p:txBody>
      </p:sp>
      <p:sp>
        <p:nvSpPr>
          <p:cNvPr id="24580" name="Slide Number Placeholder 5"/>
          <p:cNvSpPr>
            <a:spLocks noGrp="1"/>
          </p:cNvSpPr>
          <p:nvPr>
            <p:ph type="sldNum" sz="quarter" idx="12"/>
          </p:nvPr>
        </p:nvSpPr>
        <p:spPr>
          <a:noFill/>
        </p:spPr>
        <p:txBody>
          <a:bodyPr/>
          <a:lstStyle/>
          <a:p>
            <a:fld id="{10E15A6A-39DD-4939-9ED1-8A1652CBFE9B}" type="slidenum">
              <a:rPr lang="he-IL" smtClean="0"/>
              <a:pPr/>
              <a:t>18</a:t>
            </a:fld>
            <a:endParaRPr lang="en-US" smtClean="0"/>
          </a:p>
        </p:txBody>
      </p:sp>
      <p:sp>
        <p:nvSpPr>
          <p:cNvPr id="24579" name="Rectangle 3"/>
          <p:cNvSpPr>
            <a:spLocks noGrp="1" noChangeArrowheads="1"/>
          </p:cNvSpPr>
          <p:nvPr>
            <p:ph sz="quarter" idx="1"/>
          </p:nvPr>
        </p:nvSpPr>
        <p:spPr/>
        <p:txBody>
          <a:bodyPr>
            <a:normAutofit/>
          </a:bodyPr>
          <a:lstStyle/>
          <a:p>
            <a:pPr eaLnBrk="1" hangingPunct="1">
              <a:lnSpc>
                <a:spcPct val="90000"/>
              </a:lnSpc>
              <a:buFontTx/>
              <a:buNone/>
            </a:pPr>
            <a:endParaRPr lang="he-IL" b="1" dirty="0" smtClean="0">
              <a:solidFill>
                <a:srgbClr val="000066"/>
              </a:solidFill>
            </a:endParaRPr>
          </a:p>
          <a:p>
            <a:pPr algn="l" rtl="0">
              <a:lnSpc>
                <a:spcPct val="90000"/>
              </a:lnSpc>
            </a:pPr>
            <a:r>
              <a:rPr lang="en-US" dirty="0" smtClean="0">
                <a:solidFill>
                  <a:schemeClr val="tx1">
                    <a:lumMod val="65000"/>
                    <a:lumOff val="35000"/>
                  </a:schemeClr>
                </a:solidFill>
              </a:rPr>
              <a:t>Theft (200 Billion &amp; per year)</a:t>
            </a:r>
          </a:p>
          <a:p>
            <a:pPr algn="l" rtl="0">
              <a:lnSpc>
                <a:spcPct val="90000"/>
              </a:lnSpc>
            </a:pPr>
            <a:r>
              <a:rPr lang="en-US" dirty="0" smtClean="0">
                <a:solidFill>
                  <a:schemeClr val="tx1">
                    <a:lumMod val="65000"/>
                    <a:lumOff val="35000"/>
                  </a:schemeClr>
                </a:solidFill>
              </a:rPr>
              <a:t>Use of company resources for personal use</a:t>
            </a:r>
          </a:p>
          <a:p>
            <a:pPr algn="l" rtl="0">
              <a:lnSpc>
                <a:spcPct val="90000"/>
              </a:lnSpc>
            </a:pPr>
            <a:r>
              <a:rPr lang="en-US" dirty="0" smtClean="0">
                <a:solidFill>
                  <a:schemeClr val="tx1">
                    <a:lumMod val="65000"/>
                    <a:lumOff val="35000"/>
                  </a:schemeClr>
                </a:solidFill>
              </a:rPr>
              <a:t>Using work time for personal needs</a:t>
            </a:r>
          </a:p>
          <a:p>
            <a:pPr algn="l" rtl="0">
              <a:lnSpc>
                <a:spcPct val="90000"/>
              </a:lnSpc>
            </a:pPr>
            <a:r>
              <a:rPr lang="en-US" dirty="0" smtClean="0">
                <a:solidFill>
                  <a:schemeClr val="tx1">
                    <a:lumMod val="65000"/>
                    <a:lumOff val="35000"/>
                  </a:schemeClr>
                </a:solidFill>
              </a:rPr>
              <a:t>IP theft,  revealing company secrets and hurting reputation</a:t>
            </a:r>
          </a:p>
          <a:p>
            <a:pPr algn="l" rtl="0">
              <a:lnSpc>
                <a:spcPct val="90000"/>
              </a:lnSpc>
            </a:pPr>
            <a:r>
              <a:rPr lang="en-US" dirty="0" smtClean="0">
                <a:solidFill>
                  <a:schemeClr val="tx1">
                    <a:lumMod val="65000"/>
                    <a:lumOff val="35000"/>
                  </a:schemeClr>
                </a:solidFill>
              </a:rPr>
              <a:t>Vandalism </a:t>
            </a:r>
            <a:endParaRPr lang="he-IL" dirty="0" smtClean="0">
              <a:solidFill>
                <a:schemeClr val="tx1">
                  <a:lumMod val="65000"/>
                  <a:lumOff val="3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Political OMB</a:t>
            </a:r>
          </a:p>
        </p:txBody>
      </p:sp>
      <p:sp>
        <p:nvSpPr>
          <p:cNvPr id="25604" name="Slide Number Placeholder 5"/>
          <p:cNvSpPr>
            <a:spLocks noGrp="1"/>
          </p:cNvSpPr>
          <p:nvPr>
            <p:ph type="sldNum" sz="quarter" idx="12"/>
          </p:nvPr>
        </p:nvSpPr>
        <p:spPr>
          <a:noFill/>
        </p:spPr>
        <p:txBody>
          <a:bodyPr/>
          <a:lstStyle/>
          <a:p>
            <a:fld id="{984DF12B-F787-4637-94C0-49454DD995A5}" type="slidenum">
              <a:rPr lang="he-IL" smtClean="0"/>
              <a:pPr/>
              <a:t>19</a:t>
            </a:fld>
            <a:endParaRPr lang="en-US" smtClean="0"/>
          </a:p>
        </p:txBody>
      </p:sp>
      <p:sp>
        <p:nvSpPr>
          <p:cNvPr id="25603" name="Rectangle 3"/>
          <p:cNvSpPr>
            <a:spLocks noGrp="1" noChangeArrowheads="1"/>
          </p:cNvSpPr>
          <p:nvPr>
            <p:ph sz="quarter" idx="1"/>
          </p:nvPr>
        </p:nvSpPr>
        <p:spPr/>
        <p:txBody>
          <a:bodyPr>
            <a:normAutofit/>
          </a:bodyPr>
          <a:lstStyle/>
          <a:p>
            <a:pPr algn="l" rtl="0">
              <a:lnSpc>
                <a:spcPct val="90000"/>
              </a:lnSpc>
            </a:pPr>
            <a:endParaRPr lang="he-IL" dirty="0" smtClean="0">
              <a:solidFill>
                <a:schemeClr val="tx1">
                  <a:lumMod val="65000"/>
                  <a:lumOff val="35000"/>
                </a:schemeClr>
              </a:solidFill>
            </a:endParaRPr>
          </a:p>
          <a:p>
            <a:pPr algn="l" rtl="0">
              <a:lnSpc>
                <a:spcPct val="90000"/>
              </a:lnSpc>
            </a:pPr>
            <a:r>
              <a:rPr lang="en-US" dirty="0" smtClean="0">
                <a:solidFill>
                  <a:schemeClr val="tx1">
                    <a:lumMod val="65000"/>
                    <a:lumOff val="35000"/>
                  </a:schemeClr>
                </a:solidFill>
              </a:rPr>
              <a:t>Creating opposition, </a:t>
            </a:r>
            <a:r>
              <a:rPr lang="en-US" dirty="0" err="1" smtClean="0">
                <a:solidFill>
                  <a:schemeClr val="tx1">
                    <a:lumMod val="65000"/>
                    <a:lumOff val="35000"/>
                  </a:schemeClr>
                </a:solidFill>
              </a:rPr>
              <a:t>conspirations</a:t>
            </a:r>
            <a:endParaRPr lang="en-US" dirty="0" smtClean="0">
              <a:solidFill>
                <a:schemeClr val="tx1">
                  <a:lumMod val="65000"/>
                  <a:lumOff val="35000"/>
                </a:schemeClr>
              </a:solidFill>
            </a:endParaRPr>
          </a:p>
          <a:p>
            <a:pPr algn="l" rtl="0">
              <a:lnSpc>
                <a:spcPct val="90000"/>
              </a:lnSpc>
            </a:pPr>
            <a:r>
              <a:rPr lang="en-US" dirty="0" smtClean="0">
                <a:solidFill>
                  <a:schemeClr val="tx1">
                    <a:lumMod val="65000"/>
                    <a:lumOff val="35000"/>
                  </a:schemeClr>
                </a:solidFill>
              </a:rPr>
              <a:t>Discrimination, favoritism, inequity</a:t>
            </a:r>
            <a:endParaRPr lang="he-IL" dirty="0" smtClean="0">
              <a:solidFill>
                <a:schemeClr val="tx1">
                  <a:lumMod val="65000"/>
                  <a:lumOff val="35000"/>
                </a:schemeClr>
              </a:solidFill>
            </a:endParaRPr>
          </a:p>
          <a:p>
            <a:pPr algn="l" rtl="0">
              <a:lnSpc>
                <a:spcPct val="90000"/>
              </a:lnSpc>
            </a:pPr>
            <a:r>
              <a:rPr lang="en-US" dirty="0" smtClean="0">
                <a:solidFill>
                  <a:schemeClr val="tx1">
                    <a:lumMod val="65000"/>
                    <a:lumOff val="35000"/>
                  </a:schemeClr>
                </a:solidFill>
              </a:rPr>
              <a:t>Impression management – for good or bad</a:t>
            </a:r>
            <a:endParaRPr lang="he-IL" dirty="0" smtClean="0">
              <a:solidFill>
                <a:schemeClr val="tx1">
                  <a:lumMod val="65000"/>
                  <a:lumOff val="35000"/>
                </a:schemeClr>
              </a:solidFill>
            </a:endParaRPr>
          </a:p>
          <a:p>
            <a:pPr algn="l" rtl="0">
              <a:lnSpc>
                <a:spcPct val="150000"/>
              </a:lnSpc>
            </a:pPr>
            <a:r>
              <a:rPr lang="en-US" dirty="0" smtClean="0">
                <a:solidFill>
                  <a:schemeClr val="tx1">
                    <a:lumMod val="65000"/>
                    <a:lumOff val="35000"/>
                  </a:schemeClr>
                </a:solidFill>
              </a:rPr>
              <a:t>Whistle blowing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rtl="0"/>
            <a:r>
              <a:rPr lang="en-US" dirty="0" smtClean="0"/>
              <a:t>Spirituality at work – Individual (IS)</a:t>
            </a:r>
            <a:endParaRPr lang="he-IL" dirty="0"/>
          </a:p>
        </p:txBody>
      </p:sp>
      <p:sp>
        <p:nvSpPr>
          <p:cNvPr id="4" name="מציין מיקום טקסט 3"/>
          <p:cNvSpPr>
            <a:spLocks noGrp="1"/>
          </p:cNvSpPr>
          <p:nvPr>
            <p:ph type="body" idx="1"/>
          </p:nvPr>
        </p:nvSpPr>
        <p:spPr>
          <a:xfrm>
            <a:off x="914400" y="1447800"/>
            <a:ext cx="7762056" cy="757064"/>
          </a:xfrm>
        </p:spPr>
        <p:txBody>
          <a:bodyPr/>
          <a:lstStyle/>
          <a:p>
            <a:pPr algn="l" rtl="0"/>
            <a:r>
              <a:rPr lang="en-US" sz="1800" dirty="0" smtClean="0"/>
              <a:t>Distinct state that is characterized by physical, affective, cognitive, interpersonal, spiritual and mystical dimensions (</a:t>
            </a:r>
            <a:r>
              <a:rPr lang="en-US" sz="1800" dirty="0" err="1" smtClean="0"/>
              <a:t>Kinjerski</a:t>
            </a:r>
            <a:r>
              <a:rPr lang="en-US" sz="1800" dirty="0" smtClean="0"/>
              <a:t> &amp; </a:t>
            </a:r>
            <a:r>
              <a:rPr lang="en-US" sz="1800" dirty="0" err="1" smtClean="0"/>
              <a:t>Skrypnek</a:t>
            </a:r>
            <a:r>
              <a:rPr lang="en-US" sz="1800" dirty="0" smtClean="0"/>
              <a:t>, 2004)</a:t>
            </a:r>
          </a:p>
        </p:txBody>
      </p:sp>
      <p:sp>
        <p:nvSpPr>
          <p:cNvPr id="3" name="מציין מיקום תוכן 2"/>
          <p:cNvSpPr>
            <a:spLocks noGrp="1"/>
          </p:cNvSpPr>
          <p:nvPr>
            <p:ph sz="half" idx="2"/>
          </p:nvPr>
        </p:nvSpPr>
        <p:spPr>
          <a:xfrm>
            <a:off x="914400" y="2564904"/>
            <a:ext cx="3733800" cy="3569196"/>
          </a:xfrm>
        </p:spPr>
        <p:txBody>
          <a:bodyPr>
            <a:normAutofit/>
          </a:bodyPr>
          <a:lstStyle/>
          <a:p>
            <a:pPr algn="l" rtl="0"/>
            <a:r>
              <a:rPr lang="en-US" dirty="0" smtClean="0"/>
              <a:t>Self-workplace integration, </a:t>
            </a:r>
          </a:p>
          <a:p>
            <a:pPr algn="l" rtl="0"/>
            <a:r>
              <a:rPr lang="en-US" dirty="0" smtClean="0"/>
              <a:t>Meaning in work, </a:t>
            </a:r>
          </a:p>
          <a:p>
            <a:pPr algn="l" rtl="0"/>
            <a:r>
              <a:rPr lang="en-US" dirty="0" smtClean="0"/>
              <a:t>Transcendence of self, </a:t>
            </a:r>
          </a:p>
          <a:p>
            <a:pPr algn="l" rtl="0"/>
            <a:r>
              <a:rPr lang="en-US" dirty="0" smtClean="0"/>
              <a:t>Personal growth, </a:t>
            </a:r>
          </a:p>
          <a:p>
            <a:pPr algn="l" rtl="0"/>
            <a:r>
              <a:rPr lang="en-US" dirty="0" smtClean="0"/>
              <a:t>Harmony with self, </a:t>
            </a:r>
          </a:p>
          <a:p>
            <a:pPr algn="l" rtl="0"/>
            <a:r>
              <a:rPr lang="en-US" dirty="0" smtClean="0"/>
              <a:t>quest for feeling whole</a:t>
            </a:r>
            <a:endParaRPr lang="he-IL" dirty="0"/>
          </a:p>
        </p:txBody>
      </p:sp>
      <p:sp>
        <p:nvSpPr>
          <p:cNvPr id="6" name="מציין מיקום תוכן 5"/>
          <p:cNvSpPr>
            <a:spLocks noGrp="1"/>
          </p:cNvSpPr>
          <p:nvPr>
            <p:ph sz="half" idx="4"/>
          </p:nvPr>
        </p:nvSpPr>
        <p:spPr>
          <a:xfrm>
            <a:off x="4953000" y="2564904"/>
            <a:ext cx="3867472" cy="3569196"/>
          </a:xfrm>
        </p:spPr>
        <p:txBody>
          <a:bodyPr>
            <a:normAutofit/>
          </a:bodyPr>
          <a:lstStyle/>
          <a:p>
            <a:pPr algn="l" rtl="0"/>
            <a:r>
              <a:rPr lang="en-US" dirty="0" smtClean="0"/>
              <a:t>Self actualization, </a:t>
            </a:r>
          </a:p>
          <a:p>
            <a:pPr algn="l" rtl="0"/>
            <a:r>
              <a:rPr lang="en-US" dirty="0" smtClean="0"/>
              <a:t>Sense of interconnectedness with community and environment, </a:t>
            </a:r>
          </a:p>
          <a:p>
            <a:pPr algn="l" rtl="0"/>
            <a:r>
              <a:rPr lang="en-US" dirty="0" smtClean="0"/>
              <a:t>Expressions of humility, courage, compassion, fairness</a:t>
            </a:r>
          </a:p>
          <a:p>
            <a:pPr algn="l" rtl="0"/>
            <a:r>
              <a:rPr lang="en-US" dirty="0" smtClean="0"/>
              <a:t>Sense of responsibility</a:t>
            </a:r>
            <a:endParaRPr lang="he-IL" dirty="0"/>
          </a:p>
        </p:txBody>
      </p:sp>
      <p:sp>
        <p:nvSpPr>
          <p:cNvPr id="7" name="מציין מיקום של מספר שקופית 6"/>
          <p:cNvSpPr>
            <a:spLocks noGrp="1"/>
          </p:cNvSpPr>
          <p:nvPr>
            <p:ph type="sldNum" sz="quarter" idx="12"/>
          </p:nvPr>
        </p:nvSpPr>
        <p:spPr/>
        <p:txBody>
          <a:bodyPr/>
          <a:lstStyle/>
          <a:p>
            <a:fld id="{EEF2BBB2-426B-4909-AFD1-9D1FA58D7520}" type="slidenum">
              <a:rPr lang="he-IL" smtClean="0"/>
              <a:pPr/>
              <a:t>2</a:t>
            </a:fld>
            <a:endParaRPr lang="he-IL"/>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כותרת 1"/>
          <p:cNvSpPr>
            <a:spLocks noGrp="1"/>
          </p:cNvSpPr>
          <p:nvPr>
            <p:ph type="title"/>
          </p:nvPr>
        </p:nvSpPr>
        <p:spPr/>
        <p:txBody>
          <a:bodyPr>
            <a:normAutofit/>
          </a:bodyPr>
          <a:lstStyle/>
          <a:p>
            <a:r>
              <a:rPr lang="en-US" dirty="0" smtClean="0"/>
              <a:t>Spirituality and Misbehavior</a:t>
            </a:r>
          </a:p>
        </p:txBody>
      </p:sp>
      <p:sp>
        <p:nvSpPr>
          <p:cNvPr id="8196" name="מציין מיקום של מספר שקופית 3"/>
          <p:cNvSpPr>
            <a:spLocks noGrp="1"/>
          </p:cNvSpPr>
          <p:nvPr>
            <p:ph type="sldNum" sz="quarter" idx="12"/>
          </p:nvPr>
        </p:nvSpPr>
        <p:spPr>
          <a:noFill/>
        </p:spPr>
        <p:txBody>
          <a:bodyPr/>
          <a:lstStyle/>
          <a:p>
            <a:fld id="{43589A80-1EFD-4626-9CC1-F6FA01C7E7B2}" type="slidenum">
              <a:rPr lang="he-IL" smtClean="0"/>
              <a:pPr/>
              <a:t>20</a:t>
            </a:fld>
            <a:endParaRPr lang="en-US" smtClean="0"/>
          </a:p>
        </p:txBody>
      </p:sp>
      <p:sp>
        <p:nvSpPr>
          <p:cNvPr id="8195" name="מציין מיקום תוכן 2"/>
          <p:cNvSpPr>
            <a:spLocks noGrp="1"/>
          </p:cNvSpPr>
          <p:nvPr>
            <p:ph sz="quarter" idx="1"/>
          </p:nvPr>
        </p:nvSpPr>
        <p:spPr/>
        <p:txBody>
          <a:bodyPr>
            <a:normAutofit/>
          </a:bodyPr>
          <a:lstStyle/>
          <a:p>
            <a:pPr algn="l">
              <a:buFontTx/>
              <a:buNone/>
            </a:pPr>
            <a:endParaRPr lang="he-IL" dirty="0" smtClean="0">
              <a:solidFill>
                <a:srgbClr val="000066"/>
              </a:solidFill>
            </a:endParaRPr>
          </a:p>
          <a:p>
            <a:pPr algn="l">
              <a:buFontTx/>
              <a:buNone/>
            </a:pPr>
            <a:r>
              <a:rPr lang="en-US" dirty="0" smtClean="0">
                <a:solidFill>
                  <a:schemeClr val="accent1"/>
                </a:solidFill>
              </a:rPr>
              <a:t>Our question is</a:t>
            </a:r>
            <a:r>
              <a:rPr lang="en-US" dirty="0" smtClean="0">
                <a:solidFill>
                  <a:schemeClr val="tx1">
                    <a:lumMod val="65000"/>
                    <a:lumOff val="35000"/>
                  </a:schemeClr>
                </a:solidFill>
              </a:rPr>
              <a:t>: </a:t>
            </a:r>
            <a:endParaRPr lang="he-IL" dirty="0" smtClean="0">
              <a:solidFill>
                <a:schemeClr val="tx1">
                  <a:lumMod val="65000"/>
                  <a:lumOff val="35000"/>
                </a:schemeClr>
              </a:solidFill>
            </a:endParaRPr>
          </a:p>
          <a:p>
            <a:pPr algn="l">
              <a:buFontTx/>
              <a:buNone/>
            </a:pPr>
            <a:endParaRPr lang="he-IL" dirty="0" smtClean="0">
              <a:solidFill>
                <a:schemeClr val="tx1">
                  <a:lumMod val="65000"/>
                  <a:lumOff val="35000"/>
                </a:schemeClr>
              </a:solidFill>
            </a:endParaRPr>
          </a:p>
          <a:p>
            <a:pPr algn="l">
              <a:buFontTx/>
              <a:buNone/>
            </a:pPr>
            <a:r>
              <a:rPr lang="en-US" dirty="0" smtClean="0">
                <a:solidFill>
                  <a:schemeClr val="tx1">
                    <a:lumMod val="65000"/>
                    <a:lumOff val="35000"/>
                  </a:schemeClr>
                </a:solidFill>
              </a:rPr>
              <a:t>Would high individual spirituality and high organizational spirituality directly effect OMB and indirectly moderate the effect of internal and external  constraints on the intention to misbehave?</a:t>
            </a:r>
            <a:endParaRPr lang="he-IL" dirty="0" smtClean="0">
              <a:solidFill>
                <a:schemeClr val="tx1">
                  <a:lumMod val="65000"/>
                  <a:lumOff val="35000"/>
                </a:schemeClr>
              </a:solidFill>
            </a:endParaRPr>
          </a:p>
          <a:p>
            <a:endParaRPr lang="en-US" dirty="0" smtClean="0">
              <a:solidFill>
                <a:srgbClr val="000066"/>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כותרת 1"/>
          <p:cNvSpPr>
            <a:spLocks noGrp="1"/>
          </p:cNvSpPr>
          <p:nvPr>
            <p:ph type="title"/>
          </p:nvPr>
        </p:nvSpPr>
        <p:spPr/>
        <p:txBody>
          <a:bodyPr/>
          <a:lstStyle/>
          <a:p>
            <a:r>
              <a:rPr lang="en-US" dirty="0" smtClean="0"/>
              <a:t>Our Research Model</a:t>
            </a:r>
          </a:p>
        </p:txBody>
      </p:sp>
      <p:sp>
        <p:nvSpPr>
          <p:cNvPr id="29700" name="מציין מיקום של מספר שקופית 3"/>
          <p:cNvSpPr>
            <a:spLocks noGrp="1"/>
          </p:cNvSpPr>
          <p:nvPr>
            <p:ph type="sldNum" sz="quarter" idx="12"/>
          </p:nvPr>
        </p:nvSpPr>
        <p:spPr>
          <a:noFill/>
        </p:spPr>
        <p:txBody>
          <a:bodyPr/>
          <a:lstStyle/>
          <a:p>
            <a:fld id="{3555DAEE-C72A-483D-AA0B-040CAA7E3118}" type="slidenum">
              <a:rPr lang="he-IL" smtClean="0"/>
              <a:pPr/>
              <a:t>21</a:t>
            </a:fld>
            <a:endParaRPr lang="en-US" smtClean="0"/>
          </a:p>
        </p:txBody>
      </p:sp>
      <p:sp>
        <p:nvSpPr>
          <p:cNvPr id="29699" name="מציין מיקום תוכן 2"/>
          <p:cNvSpPr>
            <a:spLocks noGrp="1"/>
          </p:cNvSpPr>
          <p:nvPr>
            <p:ph sz="quarter" idx="1"/>
          </p:nvPr>
        </p:nvSpPr>
        <p:spPr>
          <a:xfrm>
            <a:off x="500034" y="1285860"/>
            <a:ext cx="8002588" cy="5429250"/>
          </a:xfrm>
        </p:spPr>
        <p:txBody>
          <a:bodyPr>
            <a:normAutofit/>
          </a:bodyPr>
          <a:lstStyle/>
          <a:p>
            <a:r>
              <a:rPr lang="en-US" b="1" u="sng" dirty="0" smtClean="0">
                <a:solidFill>
                  <a:schemeClr val="tx1">
                    <a:lumMod val="65000"/>
                    <a:lumOff val="35000"/>
                  </a:schemeClr>
                </a:solidFill>
              </a:rPr>
              <a:t>Dependent variable - OMB</a:t>
            </a:r>
            <a:endParaRPr lang="he-IL" dirty="0" smtClean="0">
              <a:solidFill>
                <a:schemeClr val="tx1">
                  <a:lumMod val="65000"/>
                  <a:lumOff val="35000"/>
                </a:schemeClr>
              </a:solidFill>
            </a:endParaRPr>
          </a:p>
          <a:p>
            <a:endParaRPr lang="he-IL" dirty="0" smtClean="0">
              <a:solidFill>
                <a:schemeClr val="tx1">
                  <a:lumMod val="65000"/>
                  <a:lumOff val="35000"/>
                </a:schemeClr>
              </a:solidFill>
            </a:endParaRPr>
          </a:p>
          <a:p>
            <a:r>
              <a:rPr lang="en-US" b="1" u="sng" dirty="0" smtClean="0">
                <a:solidFill>
                  <a:schemeClr val="tx1">
                    <a:lumMod val="65000"/>
                    <a:lumOff val="35000"/>
                  </a:schemeClr>
                </a:solidFill>
              </a:rPr>
              <a:t>Independent Variables</a:t>
            </a:r>
            <a:endParaRPr lang="he-IL" b="1" dirty="0" smtClean="0">
              <a:solidFill>
                <a:schemeClr val="tx1">
                  <a:lumMod val="65000"/>
                  <a:lumOff val="35000"/>
                </a:schemeClr>
              </a:solidFill>
            </a:endParaRPr>
          </a:p>
          <a:p>
            <a:pPr lvl="1"/>
            <a:r>
              <a:rPr lang="en-US" dirty="0" smtClean="0">
                <a:solidFill>
                  <a:schemeClr val="tx1">
                    <a:lumMod val="65000"/>
                    <a:lumOff val="35000"/>
                  </a:schemeClr>
                </a:solidFill>
              </a:rPr>
              <a:t>Job Design: dependency, autonomy</a:t>
            </a:r>
            <a:endParaRPr lang="he-IL" dirty="0" smtClean="0">
              <a:solidFill>
                <a:schemeClr val="tx1">
                  <a:lumMod val="65000"/>
                  <a:lumOff val="35000"/>
                </a:schemeClr>
              </a:solidFill>
            </a:endParaRPr>
          </a:p>
          <a:p>
            <a:pPr lvl="1"/>
            <a:r>
              <a:rPr lang="en-US" dirty="0" smtClean="0">
                <a:solidFill>
                  <a:schemeClr val="tx1">
                    <a:lumMod val="65000"/>
                    <a:lumOff val="35000"/>
                  </a:schemeClr>
                </a:solidFill>
              </a:rPr>
              <a:t>Procedural and distributive Justice</a:t>
            </a:r>
            <a:endParaRPr lang="he-IL" dirty="0" smtClean="0">
              <a:solidFill>
                <a:schemeClr val="tx1">
                  <a:lumMod val="65000"/>
                  <a:lumOff val="35000"/>
                </a:schemeClr>
              </a:solidFill>
            </a:endParaRPr>
          </a:p>
          <a:p>
            <a:pPr lvl="1"/>
            <a:r>
              <a:rPr lang="en-US" dirty="0" smtClean="0">
                <a:solidFill>
                  <a:schemeClr val="tx1">
                    <a:lumMod val="65000"/>
                    <a:lumOff val="35000"/>
                  </a:schemeClr>
                </a:solidFill>
              </a:rPr>
              <a:t>Fulfillment of psychological Contract</a:t>
            </a:r>
            <a:endParaRPr lang="he-IL" dirty="0" smtClean="0">
              <a:solidFill>
                <a:schemeClr val="tx1">
                  <a:lumMod val="65000"/>
                  <a:lumOff val="35000"/>
                </a:schemeClr>
              </a:solidFill>
            </a:endParaRPr>
          </a:p>
          <a:p>
            <a:pPr lvl="1"/>
            <a:r>
              <a:rPr lang="en-US" dirty="0" smtClean="0">
                <a:solidFill>
                  <a:schemeClr val="tx1">
                    <a:lumMod val="65000"/>
                    <a:lumOff val="35000"/>
                  </a:schemeClr>
                </a:solidFill>
              </a:rPr>
              <a:t>Personality – 2 of big 5 dimensions</a:t>
            </a:r>
            <a:endParaRPr lang="he-IL" dirty="0" smtClean="0">
              <a:solidFill>
                <a:schemeClr val="tx1">
                  <a:lumMod val="65000"/>
                  <a:lumOff val="35000"/>
                </a:schemeClr>
              </a:solidFill>
            </a:endParaRPr>
          </a:p>
          <a:p>
            <a:pPr lvl="1">
              <a:buFont typeface="Wingdings" pitchFamily="2" charset="2"/>
              <a:buNone/>
            </a:pPr>
            <a:endParaRPr lang="he-IL" dirty="0" smtClean="0">
              <a:solidFill>
                <a:schemeClr val="tx1">
                  <a:lumMod val="65000"/>
                  <a:lumOff val="35000"/>
                </a:schemeClr>
              </a:solidFill>
            </a:endParaRPr>
          </a:p>
          <a:p>
            <a:r>
              <a:rPr lang="en-US" b="1" u="sng" dirty="0" smtClean="0">
                <a:solidFill>
                  <a:schemeClr val="tx1">
                    <a:lumMod val="65000"/>
                    <a:lumOff val="35000"/>
                  </a:schemeClr>
                </a:solidFill>
              </a:rPr>
              <a:t>Moderating Variables</a:t>
            </a:r>
            <a:r>
              <a:rPr lang="he-IL" b="1" dirty="0" smtClean="0">
                <a:solidFill>
                  <a:schemeClr val="tx1">
                    <a:lumMod val="65000"/>
                    <a:lumOff val="35000"/>
                  </a:schemeClr>
                </a:solidFill>
              </a:rPr>
              <a:t>: </a:t>
            </a:r>
          </a:p>
          <a:p>
            <a:pPr lvl="1"/>
            <a:r>
              <a:rPr lang="en-US" sz="2800" dirty="0" smtClean="0">
                <a:solidFill>
                  <a:schemeClr val="tx1">
                    <a:lumMod val="65000"/>
                    <a:lumOff val="35000"/>
                  </a:schemeClr>
                </a:solidFill>
              </a:rPr>
              <a:t>Individual spirituality</a:t>
            </a:r>
            <a:endParaRPr lang="he-IL" sz="2800" dirty="0" smtClean="0">
              <a:solidFill>
                <a:schemeClr val="tx1">
                  <a:lumMod val="65000"/>
                  <a:lumOff val="35000"/>
                </a:schemeClr>
              </a:solidFill>
            </a:endParaRPr>
          </a:p>
          <a:p>
            <a:pPr lvl="1"/>
            <a:r>
              <a:rPr lang="en-US" sz="2800" dirty="0" smtClean="0">
                <a:solidFill>
                  <a:schemeClr val="tx1">
                    <a:lumMod val="65000"/>
                    <a:lumOff val="35000"/>
                  </a:schemeClr>
                </a:solidFill>
              </a:rPr>
              <a:t>Organizational spirituality</a:t>
            </a:r>
          </a:p>
        </p:txBody>
      </p:sp>
      <p:sp>
        <p:nvSpPr>
          <p:cNvPr id="5" name="מלבן מעוגל 4"/>
          <p:cNvSpPr/>
          <p:nvPr/>
        </p:nvSpPr>
        <p:spPr>
          <a:xfrm>
            <a:off x="251520" y="4214818"/>
            <a:ext cx="1944216" cy="20002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Psychological contract</a:t>
            </a:r>
          </a:p>
          <a:p>
            <a:pPr algn="ctr"/>
            <a:r>
              <a:rPr lang="he-IL" dirty="0" smtClean="0"/>
              <a:t> </a:t>
            </a:r>
            <a:r>
              <a:rPr lang="en-US" dirty="0" smtClean="0"/>
              <a:t> Justice</a:t>
            </a:r>
          </a:p>
          <a:p>
            <a:pPr algn="ctr"/>
            <a:r>
              <a:rPr lang="en-US" dirty="0" smtClean="0"/>
              <a:t>Autonomy</a:t>
            </a:r>
          </a:p>
          <a:p>
            <a:pPr algn="ctr"/>
            <a:r>
              <a:rPr lang="en-US" dirty="0" smtClean="0"/>
              <a:t>Dependency</a:t>
            </a:r>
          </a:p>
          <a:p>
            <a:pPr algn="ctr"/>
            <a:r>
              <a:rPr lang="en-US" dirty="0" smtClean="0"/>
              <a:t>Conscientiousness </a:t>
            </a:r>
          </a:p>
        </p:txBody>
      </p:sp>
      <p:sp>
        <p:nvSpPr>
          <p:cNvPr id="6" name="מלבן מעוגל 5"/>
          <p:cNvSpPr/>
          <p:nvPr/>
        </p:nvSpPr>
        <p:spPr>
          <a:xfrm>
            <a:off x="3214678" y="4857760"/>
            <a:ext cx="114300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OMB</a:t>
            </a:r>
            <a:endParaRPr lang="he-IL" dirty="0"/>
          </a:p>
        </p:txBody>
      </p:sp>
      <p:sp>
        <p:nvSpPr>
          <p:cNvPr id="7" name="חץ ימינה 6"/>
          <p:cNvSpPr/>
          <p:nvPr/>
        </p:nvSpPr>
        <p:spPr>
          <a:xfrm>
            <a:off x="2195736" y="5229200"/>
            <a:ext cx="107157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p:nvSpPr>
        <p:spPr>
          <a:xfrm>
            <a:off x="1643042" y="2857496"/>
            <a:ext cx="1928826" cy="100013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dirty="0" smtClean="0"/>
              <a:t> Individual</a:t>
            </a:r>
          </a:p>
          <a:p>
            <a:pPr algn="ctr"/>
            <a:r>
              <a:rPr lang="en-US" dirty="0" smtClean="0"/>
              <a:t>Organizational</a:t>
            </a:r>
          </a:p>
          <a:p>
            <a:pPr algn="ctr"/>
            <a:r>
              <a:rPr lang="en-US" dirty="0" smtClean="0"/>
              <a:t>spirituality</a:t>
            </a:r>
            <a:endParaRPr lang="he-IL" dirty="0"/>
          </a:p>
        </p:txBody>
      </p:sp>
      <p:cxnSp>
        <p:nvCxnSpPr>
          <p:cNvPr id="10" name="מחבר חץ ישר 9"/>
          <p:cNvCxnSpPr>
            <a:endCxn id="8" idx="2"/>
          </p:cNvCxnSpPr>
          <p:nvPr/>
        </p:nvCxnSpPr>
        <p:spPr>
          <a:xfrm>
            <a:off x="2357422" y="3857628"/>
            <a:ext cx="25003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מחבר חץ ישר 11"/>
          <p:cNvCxnSpPr/>
          <p:nvPr/>
        </p:nvCxnSpPr>
        <p:spPr>
          <a:xfrm rot="16200000" flipH="1">
            <a:off x="2002702" y="4486131"/>
            <a:ext cx="1285884"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כותרת 1"/>
          <p:cNvSpPr>
            <a:spLocks noGrp="1"/>
          </p:cNvSpPr>
          <p:nvPr>
            <p:ph type="title"/>
          </p:nvPr>
        </p:nvSpPr>
        <p:spPr/>
        <p:txBody>
          <a:bodyPr/>
          <a:lstStyle/>
          <a:p>
            <a:r>
              <a:rPr lang="en-US" dirty="0" smtClean="0"/>
              <a:t>Hypotheses</a:t>
            </a:r>
          </a:p>
        </p:txBody>
      </p:sp>
      <p:sp>
        <p:nvSpPr>
          <p:cNvPr id="30724" name="מציין מיקום של מספר שקופית 3"/>
          <p:cNvSpPr>
            <a:spLocks noGrp="1"/>
          </p:cNvSpPr>
          <p:nvPr>
            <p:ph type="sldNum" sz="quarter" idx="12"/>
          </p:nvPr>
        </p:nvSpPr>
        <p:spPr>
          <a:noFill/>
        </p:spPr>
        <p:txBody>
          <a:bodyPr/>
          <a:lstStyle/>
          <a:p>
            <a:fld id="{092A781C-7C7D-4D36-A623-F62981F71382}" type="slidenum">
              <a:rPr lang="he-IL" smtClean="0"/>
              <a:pPr/>
              <a:t>22</a:t>
            </a:fld>
            <a:endParaRPr lang="en-US" smtClean="0"/>
          </a:p>
        </p:txBody>
      </p:sp>
      <p:sp>
        <p:nvSpPr>
          <p:cNvPr id="3" name="מציין מיקום תוכן 2"/>
          <p:cNvSpPr>
            <a:spLocks noGrp="1"/>
          </p:cNvSpPr>
          <p:nvPr>
            <p:ph sz="quarter" idx="1"/>
          </p:nvPr>
        </p:nvSpPr>
        <p:spPr/>
        <p:txBody>
          <a:bodyPr/>
          <a:lstStyle/>
          <a:p>
            <a:pPr marL="457200" lvl="0" indent="-457200" algn="l" rtl="0">
              <a:buFont typeface="+mj-lt"/>
              <a:buAutoNum type="arabicPeriod"/>
            </a:pPr>
            <a:r>
              <a:rPr lang="en-US" sz="2000" b="1" dirty="0" smtClean="0">
                <a:solidFill>
                  <a:schemeClr val="accent1"/>
                </a:solidFill>
              </a:rPr>
              <a:t>Job design </a:t>
            </a:r>
            <a:r>
              <a:rPr lang="en-US" sz="2000" dirty="0" smtClean="0">
                <a:solidFill>
                  <a:schemeClr val="tx1">
                    <a:lumMod val="65000"/>
                    <a:lumOff val="35000"/>
                  </a:schemeClr>
                </a:solidFill>
              </a:rPr>
              <a:t>dimensions, </a:t>
            </a:r>
            <a:r>
              <a:rPr lang="en-US" sz="2000" b="1" dirty="0" smtClean="0">
                <a:solidFill>
                  <a:schemeClr val="accent1"/>
                </a:solidFill>
              </a:rPr>
              <a:t>autonomy and interdependence</a:t>
            </a:r>
            <a:r>
              <a:rPr lang="en-US" sz="2000" dirty="0" smtClean="0">
                <a:solidFill>
                  <a:schemeClr val="tx1">
                    <a:lumMod val="65000"/>
                    <a:lumOff val="35000"/>
                  </a:schemeClr>
                </a:solidFill>
              </a:rPr>
              <a:t>, are directly and differentially related to an overall measure of OMB: the higher the job autonomy, the lower the OMB and the higher the job dependence, the lower the OMB. </a:t>
            </a:r>
          </a:p>
          <a:p>
            <a:pPr marL="457200" lvl="0" indent="-457200" algn="l" rtl="0">
              <a:buFont typeface="+mj-lt"/>
              <a:buAutoNum type="arabicPeriod"/>
            </a:pPr>
            <a:r>
              <a:rPr lang="en-US" sz="2000" b="1" dirty="0" smtClean="0">
                <a:solidFill>
                  <a:schemeClr val="accent1"/>
                </a:solidFill>
              </a:rPr>
              <a:t>Personality </a:t>
            </a:r>
            <a:r>
              <a:rPr lang="en-US" sz="2000" dirty="0" smtClean="0">
                <a:solidFill>
                  <a:schemeClr val="tx1">
                    <a:lumMod val="65000"/>
                    <a:lumOff val="35000"/>
                  </a:schemeClr>
                </a:solidFill>
              </a:rPr>
              <a:t>factors are directly and differentially related to an overall measure of OMB: </a:t>
            </a:r>
            <a:r>
              <a:rPr lang="en-US" sz="2000" b="1" dirty="0" smtClean="0">
                <a:solidFill>
                  <a:schemeClr val="accent1"/>
                </a:solidFill>
              </a:rPr>
              <a:t>Conscientiousness</a:t>
            </a:r>
            <a:r>
              <a:rPr lang="en-US" sz="2000" b="1" dirty="0" smtClean="0">
                <a:solidFill>
                  <a:schemeClr val="tx1">
                    <a:lumMod val="65000"/>
                    <a:lumOff val="35000"/>
                  </a:schemeClr>
                </a:solidFill>
              </a:rPr>
              <a:t> </a:t>
            </a:r>
            <a:r>
              <a:rPr lang="en-US" sz="2000" dirty="0" smtClean="0">
                <a:solidFill>
                  <a:schemeClr val="tx1">
                    <a:lumMod val="65000"/>
                    <a:lumOff val="35000"/>
                  </a:schemeClr>
                </a:solidFill>
              </a:rPr>
              <a:t>is negatively related to OMB while </a:t>
            </a:r>
            <a:r>
              <a:rPr lang="en-US" sz="2000" b="1" dirty="0" smtClean="0">
                <a:solidFill>
                  <a:schemeClr val="accent1"/>
                </a:solidFill>
              </a:rPr>
              <a:t>openness to experience</a:t>
            </a:r>
            <a:r>
              <a:rPr lang="en-US" sz="2000" dirty="0" smtClean="0">
                <a:solidFill>
                  <a:schemeClr val="accent1"/>
                </a:solidFill>
              </a:rPr>
              <a:t> </a:t>
            </a:r>
            <a:r>
              <a:rPr lang="en-US" sz="2000" dirty="0" smtClean="0">
                <a:solidFill>
                  <a:schemeClr val="tx1">
                    <a:lumMod val="65000"/>
                    <a:lumOff val="35000"/>
                  </a:schemeClr>
                </a:solidFill>
              </a:rPr>
              <a:t>is positively related to OMB. </a:t>
            </a:r>
          </a:p>
          <a:p>
            <a:pPr marL="457200" lvl="0" indent="-457200" algn="l" rtl="0">
              <a:buFont typeface="+mj-lt"/>
              <a:buAutoNum type="arabicPeriod"/>
            </a:pPr>
            <a:r>
              <a:rPr lang="en-US" sz="2000" b="1" dirty="0" smtClean="0">
                <a:solidFill>
                  <a:schemeClr val="accent1"/>
                </a:solidFill>
              </a:rPr>
              <a:t>Organization justice </a:t>
            </a:r>
            <a:r>
              <a:rPr lang="en-US" sz="2000" dirty="0" smtClean="0">
                <a:solidFill>
                  <a:schemeClr val="tx1">
                    <a:lumMod val="65000"/>
                    <a:lumOff val="35000"/>
                  </a:schemeClr>
                </a:solidFill>
              </a:rPr>
              <a:t>facets are directly and differentially related to an overall measure of OMB: </a:t>
            </a:r>
            <a:r>
              <a:rPr lang="en-US" sz="2000" b="1" dirty="0" smtClean="0">
                <a:solidFill>
                  <a:schemeClr val="accent1"/>
                </a:solidFill>
              </a:rPr>
              <a:t>Procedural, rewards and distributive justice </a:t>
            </a:r>
            <a:r>
              <a:rPr lang="en-US" sz="2000" dirty="0" smtClean="0">
                <a:solidFill>
                  <a:schemeClr val="tx1">
                    <a:lumMod val="65000"/>
                    <a:lumOff val="35000"/>
                  </a:schemeClr>
                </a:solidFill>
              </a:rPr>
              <a:t>are negatively related to OMB.</a:t>
            </a:r>
          </a:p>
          <a:p>
            <a:pPr marL="457200" indent="-457200" algn="l" rtl="0">
              <a:buFont typeface="+mj-lt"/>
              <a:buAutoNum type="arabicPeriod"/>
            </a:pPr>
            <a:r>
              <a:rPr lang="en-US" sz="2000" dirty="0" smtClean="0">
                <a:solidFill>
                  <a:schemeClr val="tx1">
                    <a:lumMod val="65000"/>
                    <a:lumOff val="35000"/>
                  </a:schemeClr>
                </a:solidFill>
              </a:rPr>
              <a:t>Perceptions of </a:t>
            </a:r>
            <a:r>
              <a:rPr lang="en-US" sz="2000" b="1" dirty="0" smtClean="0">
                <a:solidFill>
                  <a:schemeClr val="accent1"/>
                </a:solidFill>
              </a:rPr>
              <a:t>psychological contract fulfillment </a:t>
            </a:r>
            <a:r>
              <a:rPr lang="en-US" sz="2000" dirty="0" smtClean="0">
                <a:solidFill>
                  <a:schemeClr val="tx1">
                    <a:lumMod val="65000"/>
                    <a:lumOff val="35000"/>
                  </a:schemeClr>
                </a:solidFill>
              </a:rPr>
              <a:t>are negatively related to OMB</a:t>
            </a:r>
            <a:endParaRPr lang="he-IL" sz="2000" b="1" dirty="0" smtClean="0">
              <a:solidFill>
                <a:schemeClr val="tx1">
                  <a:lumMod val="65000"/>
                  <a:lumOff val="35000"/>
                </a:schemeClr>
              </a:solidFill>
            </a:endParaRPr>
          </a:p>
          <a:p>
            <a:pPr algn="l" rtl="0">
              <a:defRPr/>
            </a:pPr>
            <a:endParaRPr lang="he-IL" sz="2000" b="1" dirty="0" smtClean="0">
              <a:solidFill>
                <a:srgbClr val="000066"/>
              </a:solidFill>
            </a:endParaRPr>
          </a:p>
          <a:p>
            <a:pPr algn="l" rtl="0">
              <a:defRPr/>
            </a:pPr>
            <a:endParaRPr lang="en-US" sz="2000" dirty="0">
              <a:solidFill>
                <a:srgbClr val="00006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Hypotheses</a:t>
            </a:r>
            <a:endParaRPr lang="he-IL" dirty="0"/>
          </a:p>
        </p:txBody>
      </p:sp>
      <p:sp>
        <p:nvSpPr>
          <p:cNvPr id="3" name="מציין מיקום תוכן 2"/>
          <p:cNvSpPr>
            <a:spLocks noGrp="1"/>
          </p:cNvSpPr>
          <p:nvPr>
            <p:ph sz="quarter" idx="1"/>
          </p:nvPr>
        </p:nvSpPr>
        <p:spPr/>
        <p:txBody>
          <a:bodyPr/>
          <a:lstStyle/>
          <a:p>
            <a:pPr marL="514350" indent="-514350" algn="l" rtl="0">
              <a:buNone/>
            </a:pPr>
            <a:r>
              <a:rPr lang="en-US" dirty="0" smtClean="0">
                <a:solidFill>
                  <a:schemeClr val="accent1"/>
                </a:solidFill>
              </a:rPr>
              <a:t>5.   Individual spiritually </a:t>
            </a:r>
            <a:r>
              <a:rPr lang="en-US" dirty="0" smtClean="0">
                <a:solidFill>
                  <a:schemeClr val="tx1">
                    <a:lumMod val="65000"/>
                    <a:lumOff val="35000"/>
                  </a:schemeClr>
                </a:solidFill>
              </a:rPr>
              <a:t>and </a:t>
            </a:r>
            <a:r>
              <a:rPr lang="en-US" dirty="0" smtClean="0">
                <a:solidFill>
                  <a:schemeClr val="accent1"/>
                </a:solidFill>
              </a:rPr>
              <a:t>organizational spirituality </a:t>
            </a:r>
            <a:r>
              <a:rPr lang="en-US" dirty="0" smtClean="0">
                <a:solidFill>
                  <a:schemeClr val="tx1">
                    <a:lumMod val="65000"/>
                    <a:lumOff val="35000"/>
                  </a:schemeClr>
                </a:solidFill>
              </a:rPr>
              <a:t>are negatively related to OMB.</a:t>
            </a:r>
          </a:p>
          <a:p>
            <a:pPr marL="514350" indent="-514350" algn="l" rtl="0">
              <a:buNone/>
            </a:pPr>
            <a:endParaRPr lang="en-US" dirty="0" smtClean="0">
              <a:solidFill>
                <a:schemeClr val="tx1">
                  <a:lumMod val="65000"/>
                  <a:lumOff val="35000"/>
                </a:schemeClr>
              </a:solidFill>
            </a:endParaRPr>
          </a:p>
          <a:p>
            <a:pPr marL="514350" indent="-514350" algn="l" rtl="0">
              <a:buNone/>
            </a:pPr>
            <a:r>
              <a:rPr lang="en-US" dirty="0" smtClean="0">
                <a:solidFill>
                  <a:schemeClr val="tx1">
                    <a:lumMod val="65000"/>
                    <a:lumOff val="35000"/>
                  </a:schemeClr>
                </a:solidFill>
              </a:rPr>
              <a:t>	</a:t>
            </a:r>
            <a:r>
              <a:rPr lang="en-US" b="1" dirty="0" smtClean="0">
                <a:solidFill>
                  <a:schemeClr val="tx1">
                    <a:lumMod val="65000"/>
                    <a:lumOff val="35000"/>
                  </a:schemeClr>
                </a:solidFill>
              </a:rPr>
              <a:t>Moderating effects:</a:t>
            </a:r>
          </a:p>
          <a:p>
            <a:pPr marL="514350" indent="-514350" algn="l" rtl="0">
              <a:buNone/>
            </a:pPr>
            <a:r>
              <a:rPr lang="en-US" dirty="0" smtClean="0">
                <a:solidFill>
                  <a:schemeClr val="accent1"/>
                </a:solidFill>
              </a:rPr>
              <a:t>6.   Individual spiritually </a:t>
            </a:r>
            <a:r>
              <a:rPr lang="en-US" dirty="0" smtClean="0">
                <a:solidFill>
                  <a:schemeClr val="tx1">
                    <a:lumMod val="65000"/>
                    <a:lumOff val="35000"/>
                  </a:schemeClr>
                </a:solidFill>
              </a:rPr>
              <a:t>moderates the relationships proposed in Hypotheses 1-4.</a:t>
            </a:r>
          </a:p>
          <a:p>
            <a:pPr marL="514350" indent="-514350" algn="l" rtl="0">
              <a:buNone/>
            </a:pPr>
            <a:r>
              <a:rPr lang="en-US" dirty="0" smtClean="0">
                <a:solidFill>
                  <a:schemeClr val="accent1"/>
                </a:solidFill>
              </a:rPr>
              <a:t>7.   Organizational spirituality </a:t>
            </a:r>
            <a:r>
              <a:rPr lang="en-US" dirty="0" smtClean="0">
                <a:solidFill>
                  <a:schemeClr val="tx1">
                    <a:lumMod val="65000"/>
                    <a:lumOff val="35000"/>
                  </a:schemeClr>
                </a:solidFill>
              </a:rPr>
              <a:t>moderates the relationships proposed in Hypotheses 1-4.</a:t>
            </a:r>
            <a:endParaRPr lang="he-IL" dirty="0">
              <a:solidFill>
                <a:schemeClr val="tx1">
                  <a:lumMod val="65000"/>
                  <a:lumOff val="35000"/>
                </a:schemeClr>
              </a:solidFill>
            </a:endParaRPr>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23</a:t>
            </a:fld>
            <a:endParaRPr lang="he-IL"/>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2"/>
          <p:cNvSpPr>
            <a:spLocks noGrp="1"/>
          </p:cNvSpPr>
          <p:nvPr>
            <p:ph type="title"/>
          </p:nvPr>
        </p:nvSpPr>
        <p:spPr/>
        <p:txBody>
          <a:bodyPr/>
          <a:lstStyle/>
          <a:p>
            <a:r>
              <a:rPr lang="en-US" dirty="0" smtClean="0"/>
              <a:t>Methods</a:t>
            </a:r>
            <a:endParaRPr lang="he-IL" dirty="0"/>
          </a:p>
        </p:txBody>
      </p:sp>
      <p:sp>
        <p:nvSpPr>
          <p:cNvPr id="4" name="מציין מיקום טקסט 3"/>
          <p:cNvSpPr>
            <a:spLocks noGrp="1"/>
          </p:cNvSpPr>
          <p:nvPr>
            <p:ph type="body" idx="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24</a:t>
            </a:fld>
            <a:endParaRPr lang="he-IL"/>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כותרת 1"/>
          <p:cNvSpPr>
            <a:spLocks noGrp="1"/>
          </p:cNvSpPr>
          <p:nvPr>
            <p:ph type="title"/>
          </p:nvPr>
        </p:nvSpPr>
        <p:spPr/>
        <p:txBody>
          <a:bodyPr/>
          <a:lstStyle/>
          <a:p>
            <a:r>
              <a:rPr lang="en-US" dirty="0" smtClean="0"/>
              <a:t>Sample (N=137) </a:t>
            </a:r>
          </a:p>
        </p:txBody>
      </p:sp>
      <p:sp>
        <p:nvSpPr>
          <p:cNvPr id="36868" name="מציין מיקום של מספר שקופית 3"/>
          <p:cNvSpPr>
            <a:spLocks noGrp="1"/>
          </p:cNvSpPr>
          <p:nvPr>
            <p:ph type="sldNum" sz="quarter" idx="12"/>
          </p:nvPr>
        </p:nvSpPr>
        <p:spPr>
          <a:noFill/>
        </p:spPr>
        <p:txBody>
          <a:bodyPr/>
          <a:lstStyle/>
          <a:p>
            <a:fld id="{A6751992-4009-4D03-94F4-1D81AC57F615}" type="slidenum">
              <a:rPr lang="he-IL" smtClean="0"/>
              <a:pPr/>
              <a:t>25</a:t>
            </a:fld>
            <a:endParaRPr lang="en-US" smtClean="0"/>
          </a:p>
        </p:txBody>
      </p:sp>
      <p:sp>
        <p:nvSpPr>
          <p:cNvPr id="36867" name="מציין מיקום תוכן 2"/>
          <p:cNvSpPr>
            <a:spLocks noGrp="1"/>
          </p:cNvSpPr>
          <p:nvPr>
            <p:ph sz="quarter" idx="1"/>
          </p:nvPr>
        </p:nvSpPr>
        <p:spPr/>
        <p:txBody>
          <a:bodyPr/>
          <a:lstStyle/>
          <a:p>
            <a:pPr algn="l" rtl="0"/>
            <a:endParaRPr lang="en-US" dirty="0" smtClean="0">
              <a:solidFill>
                <a:schemeClr val="tx1">
                  <a:lumMod val="65000"/>
                  <a:lumOff val="35000"/>
                </a:schemeClr>
              </a:solidFill>
            </a:endParaRPr>
          </a:p>
          <a:p>
            <a:pPr algn="l" rtl="0"/>
            <a:r>
              <a:rPr lang="en-US" dirty="0" smtClean="0">
                <a:solidFill>
                  <a:schemeClr val="tx1">
                    <a:lumMod val="65000"/>
                    <a:lumOff val="35000"/>
                  </a:schemeClr>
                </a:solidFill>
              </a:rPr>
              <a:t>Gender: 55 males and 72 females</a:t>
            </a:r>
          </a:p>
          <a:p>
            <a:pPr algn="l" rtl="0"/>
            <a:r>
              <a:rPr lang="en-US" dirty="0" smtClean="0">
                <a:solidFill>
                  <a:schemeClr val="tx1">
                    <a:lumMod val="65000"/>
                    <a:lumOff val="35000"/>
                  </a:schemeClr>
                </a:solidFill>
              </a:rPr>
              <a:t>Age:  range from 26 to 40 </a:t>
            </a:r>
          </a:p>
          <a:p>
            <a:pPr algn="l" rtl="0"/>
            <a:r>
              <a:rPr lang="en-US" dirty="0" smtClean="0">
                <a:solidFill>
                  <a:schemeClr val="tx1">
                    <a:lumMod val="65000"/>
                    <a:lumOff val="35000"/>
                  </a:schemeClr>
                </a:solidFill>
              </a:rPr>
              <a:t>Education: 61% had a bachelor degree, 20% had a graduate degree </a:t>
            </a:r>
          </a:p>
          <a:p>
            <a:pPr algn="l" rtl="0"/>
            <a:r>
              <a:rPr lang="en-US" dirty="0" smtClean="0">
                <a:solidFill>
                  <a:schemeClr val="tx1">
                    <a:lumMod val="65000"/>
                    <a:lumOff val="35000"/>
                  </a:schemeClr>
                </a:solidFill>
              </a:rPr>
              <a:t>Position: 54% of the participants were holding managerial position.</a:t>
            </a:r>
            <a:endParaRPr lang="he-IL" dirty="0" smtClean="0">
              <a:solidFill>
                <a:schemeClr val="tx1">
                  <a:lumMod val="65000"/>
                  <a:lumOff val="35000"/>
                </a:schemeClr>
              </a:solidFill>
            </a:endParaRPr>
          </a:p>
          <a:p>
            <a:pPr algn="l" rtl="0"/>
            <a:endParaRPr lang="he-IL" dirty="0" smtClean="0">
              <a:solidFill>
                <a:srgbClr val="000066"/>
              </a:solidFill>
            </a:endParaRPr>
          </a:p>
          <a:p>
            <a:pPr algn="l" rtl="0">
              <a:buFontTx/>
              <a:buNone/>
            </a:pPr>
            <a:endParaRPr lang="en-US" dirty="0" smtClean="0">
              <a:solidFill>
                <a:srgbClr val="000066"/>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כותרת 1"/>
          <p:cNvSpPr>
            <a:spLocks noGrp="1"/>
          </p:cNvSpPr>
          <p:nvPr>
            <p:ph type="title"/>
          </p:nvPr>
        </p:nvSpPr>
        <p:spPr/>
        <p:txBody>
          <a:bodyPr/>
          <a:lstStyle/>
          <a:p>
            <a:r>
              <a:rPr lang="en-US" dirty="0" smtClean="0">
                <a:solidFill>
                  <a:schemeClr val="tx1">
                    <a:lumMod val="65000"/>
                    <a:lumOff val="35000"/>
                  </a:schemeClr>
                </a:solidFill>
              </a:rPr>
              <a:t>Measures</a:t>
            </a:r>
            <a:endParaRPr lang="en-US" dirty="0" smtClean="0"/>
          </a:p>
        </p:txBody>
      </p:sp>
      <p:sp>
        <p:nvSpPr>
          <p:cNvPr id="33796" name="מציין מיקום של מספר שקופית 3"/>
          <p:cNvSpPr>
            <a:spLocks noGrp="1"/>
          </p:cNvSpPr>
          <p:nvPr>
            <p:ph type="sldNum" sz="quarter" idx="12"/>
          </p:nvPr>
        </p:nvSpPr>
        <p:spPr>
          <a:noFill/>
        </p:spPr>
        <p:txBody>
          <a:bodyPr/>
          <a:lstStyle/>
          <a:p>
            <a:fld id="{C857BB3F-F4FC-47AB-8AD4-5AA0284043CC}" type="slidenum">
              <a:rPr lang="he-IL" smtClean="0"/>
              <a:pPr/>
              <a:t>26</a:t>
            </a:fld>
            <a:endParaRPr lang="en-US" smtClean="0"/>
          </a:p>
        </p:txBody>
      </p:sp>
      <p:sp>
        <p:nvSpPr>
          <p:cNvPr id="33795" name="מציין מיקום תוכן 2"/>
          <p:cNvSpPr>
            <a:spLocks noGrp="1"/>
          </p:cNvSpPr>
          <p:nvPr>
            <p:ph sz="quarter" idx="1"/>
          </p:nvPr>
        </p:nvSpPr>
        <p:spPr/>
        <p:txBody>
          <a:bodyPr/>
          <a:lstStyle/>
          <a:p>
            <a:pPr algn="l" rtl="0">
              <a:buFontTx/>
              <a:buNone/>
            </a:pPr>
            <a:endParaRPr lang="he-IL" dirty="0" smtClean="0">
              <a:solidFill>
                <a:schemeClr val="tx1">
                  <a:lumMod val="65000"/>
                  <a:lumOff val="35000"/>
                </a:schemeClr>
              </a:solidFill>
            </a:endParaRPr>
          </a:p>
          <a:p>
            <a:pPr algn="l" rtl="0"/>
            <a:r>
              <a:rPr lang="en-US" dirty="0" smtClean="0">
                <a:solidFill>
                  <a:schemeClr val="accent1"/>
                </a:solidFill>
              </a:rPr>
              <a:t>OMB</a:t>
            </a:r>
            <a:r>
              <a:rPr lang="he-IL" dirty="0" smtClean="0">
                <a:solidFill>
                  <a:schemeClr val="accent1"/>
                </a:solidFill>
              </a:rPr>
              <a:t> </a:t>
            </a:r>
            <a:r>
              <a:rPr lang="en-US" dirty="0" smtClean="0">
                <a:solidFill>
                  <a:schemeClr val="tx1">
                    <a:lumMod val="65000"/>
                    <a:lumOff val="35000"/>
                  </a:schemeClr>
                </a:solidFill>
              </a:rPr>
              <a:t> - 22 questions taken from Vardi &amp; Weitz, 2004</a:t>
            </a:r>
          </a:p>
          <a:p>
            <a:pPr algn="l" rtl="0"/>
            <a:r>
              <a:rPr lang="en-US" dirty="0" smtClean="0">
                <a:solidFill>
                  <a:schemeClr val="accent1"/>
                </a:solidFill>
              </a:rPr>
              <a:t>Job design </a:t>
            </a:r>
            <a:r>
              <a:rPr lang="en-US" dirty="0" smtClean="0">
                <a:solidFill>
                  <a:schemeClr val="tx1">
                    <a:lumMod val="65000"/>
                    <a:lumOff val="35000"/>
                  </a:schemeClr>
                </a:solidFill>
              </a:rPr>
              <a:t>– interdependence and autonomy, Work Design Questionnaire, </a:t>
            </a:r>
            <a:r>
              <a:rPr lang="en-US" dirty="0" err="1" smtClean="0">
                <a:solidFill>
                  <a:schemeClr val="tx1">
                    <a:lumMod val="65000"/>
                    <a:lumOff val="35000"/>
                  </a:schemeClr>
                </a:solidFill>
              </a:rPr>
              <a:t>Morgeson</a:t>
            </a:r>
            <a:r>
              <a:rPr lang="en-US" dirty="0" smtClean="0">
                <a:solidFill>
                  <a:schemeClr val="tx1">
                    <a:lumMod val="65000"/>
                    <a:lumOff val="35000"/>
                  </a:schemeClr>
                </a:solidFill>
              </a:rPr>
              <a:t> &amp; Humphrey (2000)</a:t>
            </a:r>
          </a:p>
          <a:p>
            <a:pPr algn="l" rtl="0"/>
            <a:r>
              <a:rPr lang="en-US" dirty="0" smtClean="0">
                <a:solidFill>
                  <a:schemeClr val="accent1"/>
                </a:solidFill>
              </a:rPr>
              <a:t>Procedural Justice </a:t>
            </a:r>
            <a:r>
              <a:rPr lang="en-US" dirty="0" smtClean="0">
                <a:solidFill>
                  <a:schemeClr val="tx1">
                    <a:lumMod val="65000"/>
                    <a:lumOff val="35000"/>
                  </a:schemeClr>
                </a:solidFill>
              </a:rPr>
              <a:t>– Joy &amp; Witt, 1992</a:t>
            </a:r>
          </a:p>
          <a:p>
            <a:pPr algn="l" rtl="0"/>
            <a:r>
              <a:rPr lang="en-US" dirty="0" smtClean="0">
                <a:solidFill>
                  <a:schemeClr val="accent1"/>
                </a:solidFill>
              </a:rPr>
              <a:t>Distributive and rewards Justice </a:t>
            </a:r>
            <a:r>
              <a:rPr lang="en-US" dirty="0" smtClean="0">
                <a:solidFill>
                  <a:schemeClr val="tx1">
                    <a:lumMod val="65000"/>
                    <a:lumOff val="35000"/>
                  </a:schemeClr>
                </a:solidFill>
              </a:rPr>
              <a:t>- Price and Mueller's (1981) </a:t>
            </a:r>
          </a:p>
          <a:p>
            <a:pPr algn="l" rtl="0"/>
            <a:r>
              <a:rPr lang="en-US" dirty="0" smtClean="0">
                <a:solidFill>
                  <a:schemeClr val="accent1"/>
                </a:solidFill>
              </a:rPr>
              <a:t>Psychological Contract fulfillment </a:t>
            </a:r>
            <a:r>
              <a:rPr lang="en-US" dirty="0" smtClean="0">
                <a:solidFill>
                  <a:schemeClr val="tx1">
                    <a:lumMod val="65000"/>
                    <a:lumOff val="35000"/>
                  </a:schemeClr>
                </a:solidFill>
              </a:rPr>
              <a:t>– Setter (2001)</a:t>
            </a:r>
          </a:p>
          <a:p>
            <a:pPr algn="l" rtl="0"/>
            <a:r>
              <a:rPr lang="en-US" dirty="0" smtClean="0">
                <a:solidFill>
                  <a:schemeClr val="accent1"/>
                </a:solidFill>
              </a:rPr>
              <a:t>Personality </a:t>
            </a:r>
            <a:r>
              <a:rPr lang="en-US" i="1" dirty="0" smtClean="0">
                <a:solidFill>
                  <a:schemeClr val="tx1">
                    <a:lumMod val="65000"/>
                    <a:lumOff val="35000"/>
                  </a:schemeClr>
                </a:solidFill>
              </a:rPr>
              <a:t>- </a:t>
            </a:r>
            <a:r>
              <a:rPr lang="en-US" dirty="0" smtClean="0">
                <a:solidFill>
                  <a:schemeClr val="tx1">
                    <a:lumMod val="65000"/>
                    <a:lumOff val="35000"/>
                  </a:schemeClr>
                </a:solidFill>
              </a:rPr>
              <a:t>Conscientiousness and openness to experience - Big Five questionnaire, Wagner et al., 2007</a:t>
            </a:r>
          </a:p>
          <a:p>
            <a:endParaRPr lang="en-US" dirty="0" smtClean="0"/>
          </a:p>
          <a:p>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Measures</a:t>
            </a:r>
            <a:endParaRPr lang="he-IL" dirty="0"/>
          </a:p>
        </p:txBody>
      </p:sp>
      <p:sp>
        <p:nvSpPr>
          <p:cNvPr id="3" name="מציין מיקום תוכן 2"/>
          <p:cNvSpPr>
            <a:spLocks noGrp="1"/>
          </p:cNvSpPr>
          <p:nvPr>
            <p:ph sz="quarter" idx="1"/>
          </p:nvPr>
        </p:nvSpPr>
        <p:spPr/>
        <p:txBody>
          <a:bodyPr/>
          <a:lstStyle/>
          <a:p>
            <a:pPr algn="l" rtl="0"/>
            <a:r>
              <a:rPr lang="en-US" dirty="0" smtClean="0">
                <a:solidFill>
                  <a:schemeClr val="accent1"/>
                </a:solidFill>
              </a:rPr>
              <a:t>Individual spirituality</a:t>
            </a:r>
            <a:r>
              <a:rPr lang="en-US" i="1" dirty="0" smtClean="0">
                <a:solidFill>
                  <a:schemeClr val="tx1">
                    <a:lumMod val="65000"/>
                    <a:lumOff val="35000"/>
                  </a:schemeClr>
                </a:solidFill>
              </a:rPr>
              <a:t>:</a:t>
            </a:r>
            <a:r>
              <a:rPr lang="en-US" dirty="0" smtClean="0">
                <a:solidFill>
                  <a:schemeClr val="tx1">
                    <a:lumMod val="65000"/>
                    <a:lumOff val="35000"/>
                  </a:schemeClr>
                </a:solidFill>
              </a:rPr>
              <a:t> the Spirit at Work scale (</a:t>
            </a:r>
            <a:r>
              <a:rPr lang="en-US" dirty="0" err="1" smtClean="0">
                <a:solidFill>
                  <a:schemeClr val="tx1">
                    <a:lumMod val="65000"/>
                    <a:lumOff val="35000"/>
                  </a:schemeClr>
                </a:solidFill>
              </a:rPr>
              <a:t>Kinjerski</a:t>
            </a:r>
            <a:r>
              <a:rPr lang="en-US" dirty="0" smtClean="0">
                <a:solidFill>
                  <a:schemeClr val="tx1">
                    <a:lumMod val="65000"/>
                    <a:lumOff val="35000"/>
                  </a:schemeClr>
                </a:solidFill>
              </a:rPr>
              <a:t> &amp; </a:t>
            </a:r>
            <a:r>
              <a:rPr lang="en-US" dirty="0" err="1" smtClean="0">
                <a:solidFill>
                  <a:schemeClr val="tx1">
                    <a:lumMod val="65000"/>
                    <a:lumOff val="35000"/>
                  </a:schemeClr>
                </a:solidFill>
              </a:rPr>
              <a:t>Skrypnek</a:t>
            </a:r>
            <a:r>
              <a:rPr lang="en-US" dirty="0" smtClean="0">
                <a:solidFill>
                  <a:schemeClr val="tx1">
                    <a:lumMod val="65000"/>
                    <a:lumOff val="35000"/>
                  </a:schemeClr>
                </a:solidFill>
              </a:rPr>
              <a:t>, 2006) which has 18 items forming 4 subscales: Engaging work, Mystical experience (or flow), Spiritual connection and sense of community. </a:t>
            </a:r>
          </a:p>
          <a:p>
            <a:pPr algn="l" rtl="0"/>
            <a:r>
              <a:rPr lang="en-US" dirty="0" smtClean="0">
                <a:solidFill>
                  <a:schemeClr val="accent1"/>
                </a:solidFill>
              </a:rPr>
              <a:t>Organizational spirituality </a:t>
            </a:r>
            <a:r>
              <a:rPr lang="en-US" dirty="0" smtClean="0">
                <a:solidFill>
                  <a:schemeClr val="tx1">
                    <a:lumMod val="65000"/>
                    <a:lumOff val="35000"/>
                  </a:schemeClr>
                </a:solidFill>
              </a:rPr>
              <a:t>: the Organizational Spiritual Values Scale (OSVS) ,</a:t>
            </a:r>
            <a:r>
              <a:rPr lang="en-US" dirty="0" err="1" smtClean="0">
                <a:solidFill>
                  <a:schemeClr val="tx1">
                    <a:lumMod val="65000"/>
                    <a:lumOff val="35000"/>
                  </a:schemeClr>
                </a:solidFill>
              </a:rPr>
              <a:t>Kolodinsky</a:t>
            </a:r>
            <a:r>
              <a:rPr lang="en-US" dirty="0" smtClean="0">
                <a:solidFill>
                  <a:schemeClr val="tx1">
                    <a:lumMod val="65000"/>
                    <a:lumOff val="35000"/>
                  </a:schemeClr>
                </a:solidFill>
              </a:rPr>
              <a:t>, </a:t>
            </a:r>
            <a:r>
              <a:rPr lang="en-US" dirty="0" err="1" smtClean="0">
                <a:solidFill>
                  <a:schemeClr val="tx1">
                    <a:lumMod val="65000"/>
                    <a:lumOff val="35000"/>
                  </a:schemeClr>
                </a:solidFill>
              </a:rPr>
              <a:t>Giacalone</a:t>
            </a:r>
            <a:r>
              <a:rPr lang="en-US" dirty="0" smtClean="0">
                <a:solidFill>
                  <a:schemeClr val="tx1">
                    <a:lumMod val="65000"/>
                    <a:lumOff val="35000"/>
                  </a:schemeClr>
                </a:solidFill>
              </a:rPr>
              <a:t>, and </a:t>
            </a:r>
            <a:r>
              <a:rPr lang="en-US" dirty="0" err="1" smtClean="0">
                <a:solidFill>
                  <a:schemeClr val="tx1">
                    <a:lumMod val="65000"/>
                    <a:lumOff val="35000"/>
                  </a:schemeClr>
                </a:solidFill>
              </a:rPr>
              <a:t>Jurkiewicz</a:t>
            </a:r>
            <a:r>
              <a:rPr lang="en-US" dirty="0" smtClean="0">
                <a:solidFill>
                  <a:schemeClr val="tx1">
                    <a:lumMod val="65000"/>
                    <a:lumOff val="35000"/>
                  </a:schemeClr>
                </a:solidFill>
              </a:rPr>
              <a:t> (2008). A 20 items scale.</a:t>
            </a:r>
            <a:endParaRPr lang="he-IL" dirty="0">
              <a:solidFill>
                <a:schemeClr val="tx1">
                  <a:lumMod val="65000"/>
                  <a:lumOff val="35000"/>
                </a:schemeClr>
              </a:solidFill>
            </a:endParaRPr>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27</a:t>
            </a:fld>
            <a:endParaRPr lang="he-IL"/>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p:txBody>
          <a:bodyPr/>
          <a:lstStyle/>
          <a:p>
            <a:r>
              <a:rPr lang="en-US" dirty="0" smtClean="0"/>
              <a:t>Results</a:t>
            </a:r>
            <a:endParaRPr lang="he-IL" dirty="0"/>
          </a:p>
        </p:txBody>
      </p:sp>
      <p:sp>
        <p:nvSpPr>
          <p:cNvPr id="5" name="מציין מיקום טקסט 4"/>
          <p:cNvSpPr>
            <a:spLocks noGrp="1"/>
          </p:cNvSpPr>
          <p:nvPr>
            <p:ph type="body" idx="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EEF2BBB2-426B-4909-AFD1-9D1FA58D7520}" type="slidenum">
              <a:rPr lang="he-IL" smtClean="0"/>
              <a:pPr/>
              <a:t>28</a:t>
            </a:fld>
            <a:endParaRPr lang="he-IL"/>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en-US" dirty="0" smtClean="0"/>
              <a:t>Means and SD of the variables</a:t>
            </a:r>
            <a:endParaRPr lang="he-IL" dirty="0"/>
          </a:p>
        </p:txBody>
      </p:sp>
      <p:graphicFrame>
        <p:nvGraphicFramePr>
          <p:cNvPr id="11" name="מציין מיקום תוכן 10"/>
          <p:cNvGraphicFramePr>
            <a:graphicFrameLocks noGrp="1"/>
          </p:cNvGraphicFramePr>
          <p:nvPr>
            <p:ph sz="quarter" idx="1"/>
          </p:nvPr>
        </p:nvGraphicFramePr>
        <p:xfrm>
          <a:off x="971600" y="1447800"/>
          <a:ext cx="7715200" cy="4450080"/>
        </p:xfrm>
        <a:graphic>
          <a:graphicData uri="http://schemas.openxmlformats.org/drawingml/2006/table">
            <a:tbl>
              <a:tblPr rtl="1" firstRow="1" bandRow="1">
                <a:tableStyleId>{5C22544A-7EE6-4342-B048-85BDC9FD1C3A}</a:tableStyleId>
              </a:tblPr>
              <a:tblGrid>
                <a:gridCol w="2133192"/>
                <a:gridCol w="1982752"/>
                <a:gridCol w="3599256"/>
              </a:tblGrid>
              <a:tr h="370840">
                <a:tc>
                  <a:txBody>
                    <a:bodyPr/>
                    <a:lstStyle/>
                    <a:p>
                      <a:pPr algn="l" rtl="0">
                        <a:lnSpc>
                          <a:spcPct val="115000"/>
                        </a:lnSpc>
                        <a:spcAft>
                          <a:spcPts val="1000"/>
                        </a:spcAft>
                      </a:pPr>
                      <a:r>
                        <a:rPr lang="en-US" sz="1600" dirty="0">
                          <a:latin typeface="Times New Roman"/>
                          <a:ea typeface="Calibri"/>
                          <a:cs typeface="Courier New"/>
                        </a:rPr>
                        <a:t>SD</a:t>
                      </a:r>
                      <a:endParaRPr lang="en-US" sz="16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600" dirty="0" smtClean="0">
                          <a:latin typeface="Times New Roman"/>
                          <a:ea typeface="Calibri"/>
                          <a:cs typeface="Courier New"/>
                        </a:rPr>
                        <a:t>Mean</a:t>
                      </a:r>
                      <a:endParaRPr lang="en-US" sz="16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600" dirty="0" smtClean="0">
                          <a:latin typeface="Times New Roman"/>
                          <a:ea typeface="Calibri"/>
                          <a:cs typeface="Courier New"/>
                        </a:rPr>
                        <a:t>Variable</a:t>
                      </a:r>
                      <a:endParaRPr lang="en-US" sz="1600" dirty="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.60</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2.04</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OMB</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.96</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3.59</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Dependence</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.85</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4.69</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Autonomy</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.89</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4.73</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smtClean="0">
                          <a:latin typeface="Times New Roman"/>
                          <a:ea typeface="Calibri"/>
                          <a:cs typeface="Courier New"/>
                        </a:rPr>
                        <a:t>Procedural  Justice</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.90</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4.74</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smtClean="0">
                          <a:latin typeface="Times New Roman"/>
                          <a:ea typeface="Calibri"/>
                          <a:cs typeface="Courier New"/>
                        </a:rPr>
                        <a:t>Distributive Justice</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1.35</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3.86</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smtClean="0">
                          <a:latin typeface="Times New Roman"/>
                          <a:ea typeface="Calibri"/>
                          <a:cs typeface="Courier New"/>
                        </a:rPr>
                        <a:t>Reward Justice</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1.10</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3.80</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smtClean="0">
                          <a:latin typeface="Times New Roman"/>
                          <a:ea typeface="Calibri"/>
                          <a:cs typeface="Courier New"/>
                        </a:rPr>
                        <a:t>Individual spirituality</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1.04</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3.65</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smtClean="0">
                          <a:latin typeface="Times New Roman"/>
                          <a:ea typeface="Calibri"/>
                          <a:cs typeface="Courier New"/>
                        </a:rPr>
                        <a:t>Organization  spirituality</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.99</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4.02</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smtClean="0">
                          <a:latin typeface="Times New Roman"/>
                          <a:ea typeface="Calibri"/>
                          <a:cs typeface="Courier New"/>
                        </a:rPr>
                        <a:t>Psychological contract</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.98</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4.40</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Openness to experiences</a:t>
                      </a:r>
                      <a:endParaRPr lang="en-US" sz="1400" dirty="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400" dirty="0">
                          <a:latin typeface="Times New Roman"/>
                          <a:ea typeface="Calibri"/>
                          <a:cs typeface="Courier New"/>
                        </a:rPr>
                        <a:t>.74</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5.34</a:t>
                      </a:r>
                      <a:endParaRPr lang="en-US" sz="14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400" dirty="0">
                          <a:latin typeface="Times New Roman"/>
                          <a:ea typeface="Calibri"/>
                          <a:cs typeface="Courier New"/>
                        </a:rPr>
                        <a:t>Conscientiousness</a:t>
                      </a:r>
                      <a:endParaRPr lang="en-US" sz="1400" dirty="0">
                        <a:latin typeface="Calibri"/>
                        <a:ea typeface="Calibri"/>
                        <a:cs typeface="Courier New"/>
                      </a:endParaRPr>
                    </a:p>
                  </a:txBody>
                  <a:tcPr marL="68580" marR="68580" marT="0" marB="0"/>
                </a:tc>
              </a:tr>
            </a:tbl>
          </a:graphicData>
        </a:graphic>
      </p:graphicFrame>
      <p:sp>
        <p:nvSpPr>
          <p:cNvPr id="12" name="מציין מיקום של מספר שקופית 11"/>
          <p:cNvSpPr>
            <a:spLocks noGrp="1"/>
          </p:cNvSpPr>
          <p:nvPr>
            <p:ph type="sldNum" sz="quarter" idx="12"/>
          </p:nvPr>
        </p:nvSpPr>
        <p:spPr/>
        <p:txBody>
          <a:bodyPr/>
          <a:lstStyle/>
          <a:p>
            <a:fld id="{EEF2BBB2-426B-4909-AFD1-9D1FA58D7520}" type="slidenum">
              <a:rPr lang="he-IL" smtClean="0"/>
              <a:pPr/>
              <a:t>29</a:t>
            </a:fld>
            <a:endParaRPr lang="he-I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rtl="0"/>
            <a:r>
              <a:rPr lang="en-US" dirty="0" smtClean="0"/>
              <a:t>Organizational spirituality (OS)</a:t>
            </a:r>
            <a:endParaRPr lang="he-IL" dirty="0"/>
          </a:p>
        </p:txBody>
      </p:sp>
      <p:sp>
        <p:nvSpPr>
          <p:cNvPr id="3" name="מציין מיקום תוכן 2"/>
          <p:cNvSpPr>
            <a:spLocks noGrp="1"/>
          </p:cNvSpPr>
          <p:nvPr>
            <p:ph sz="quarter" idx="1"/>
          </p:nvPr>
        </p:nvSpPr>
        <p:spPr/>
        <p:txBody>
          <a:bodyPr/>
          <a:lstStyle/>
          <a:p>
            <a:pPr algn="l" rtl="0">
              <a:buNone/>
            </a:pPr>
            <a:endParaRPr lang="en-US" dirty="0" smtClean="0"/>
          </a:p>
          <a:p>
            <a:pPr algn="l" rtl="0">
              <a:buNone/>
            </a:pPr>
            <a:r>
              <a:rPr lang="en-US" dirty="0" smtClean="0"/>
              <a:t>	“Organizational culture guided by mission statement, leadership and business practices that are socially responsible and value driven, that recognizes the contributions employees make to the organization, that promotes individual spiritual development and well being”</a:t>
            </a:r>
          </a:p>
          <a:p>
            <a:pPr algn="l" rtl="0">
              <a:buNone/>
            </a:pPr>
            <a:r>
              <a:rPr lang="en-US" dirty="0" smtClean="0"/>
              <a:t>    (</a:t>
            </a:r>
            <a:r>
              <a:rPr lang="en-US" dirty="0" err="1" smtClean="0"/>
              <a:t>Kinjerski</a:t>
            </a:r>
            <a:r>
              <a:rPr lang="en-US" dirty="0" smtClean="0"/>
              <a:t> &amp; </a:t>
            </a:r>
            <a:r>
              <a:rPr lang="en-US" dirty="0" err="1" smtClean="0"/>
              <a:t>Skrypnes</a:t>
            </a:r>
            <a:r>
              <a:rPr lang="en-US" dirty="0" smtClean="0"/>
              <a:t>, 2006)</a:t>
            </a:r>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3</a:t>
            </a:fld>
            <a:endParaRPr lang="he-IL"/>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Correlation Matrix (N-137)</a:t>
            </a:r>
            <a:endParaRPr lang="he-IL" dirty="0"/>
          </a:p>
        </p:txBody>
      </p:sp>
      <p:graphicFrame>
        <p:nvGraphicFramePr>
          <p:cNvPr id="4" name="מציין מיקום תוכן 3"/>
          <p:cNvGraphicFramePr>
            <a:graphicFrameLocks noGrp="1"/>
          </p:cNvGraphicFramePr>
          <p:nvPr>
            <p:ph sz="quarter" idx="1"/>
          </p:nvPr>
        </p:nvGraphicFramePr>
        <p:xfrm>
          <a:off x="899592" y="1556792"/>
          <a:ext cx="7776864" cy="4450080"/>
        </p:xfrm>
        <a:graphic>
          <a:graphicData uri="http://schemas.openxmlformats.org/drawingml/2006/table">
            <a:tbl>
              <a:tblPr rtl="1" firstRow="1" bandRow="1">
                <a:tableStyleId>{5C22544A-7EE6-4342-B048-85BDC9FD1C3A}</a:tableStyleId>
              </a:tblPr>
              <a:tblGrid>
                <a:gridCol w="314216"/>
                <a:gridCol w="1658896"/>
                <a:gridCol w="594368"/>
                <a:gridCol w="496832"/>
                <a:gridCol w="668664"/>
                <a:gridCol w="618752"/>
                <a:gridCol w="571128"/>
                <a:gridCol w="617608"/>
                <a:gridCol w="546744"/>
                <a:gridCol w="594368"/>
                <a:gridCol w="569984"/>
                <a:gridCol w="525304"/>
              </a:tblGrid>
              <a:tr h="370840">
                <a:tc>
                  <a:txBody>
                    <a:bodyPr/>
                    <a:lstStyle/>
                    <a:p>
                      <a:pPr algn="l" rtl="0">
                        <a:lnSpc>
                          <a:spcPct val="115000"/>
                        </a:lnSpc>
                        <a:spcAft>
                          <a:spcPts val="1000"/>
                        </a:spcAft>
                      </a:pPr>
                      <a:endParaRPr lang="en-US" sz="1100" dirty="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100">
                        <a:latin typeface="Times New Roman"/>
                        <a:ea typeface="Calibri"/>
                        <a:cs typeface="Courier New"/>
                      </a:endParaRPr>
                    </a:p>
                  </a:txBody>
                  <a:tcPr marL="68580" marR="68580" marT="0" marB="0"/>
                </a:tc>
                <a:tc>
                  <a:txBody>
                    <a:bodyPr/>
                    <a:lstStyle/>
                    <a:p>
                      <a:pPr algn="l" rtl="0">
                        <a:lnSpc>
                          <a:spcPct val="115000"/>
                        </a:lnSpc>
                        <a:spcAft>
                          <a:spcPts val="1000"/>
                        </a:spcAft>
                      </a:pPr>
                      <a:r>
                        <a:rPr lang="en-US" sz="1100" dirty="0">
                          <a:latin typeface="Times New Roman"/>
                          <a:ea typeface="Calibri"/>
                          <a:cs typeface="Courier New"/>
                        </a:rPr>
                        <a:t>1</a:t>
                      </a:r>
                      <a:endParaRPr lang="en-US" sz="11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2</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3</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4</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5</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6</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7</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8</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100" dirty="0">
                          <a:latin typeface="Times New Roman"/>
                          <a:ea typeface="Calibri"/>
                          <a:cs typeface="Courier New"/>
                        </a:rPr>
                        <a:t>9</a:t>
                      </a:r>
                      <a:endParaRPr lang="en-US" sz="11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100">
                          <a:latin typeface="Times New Roman"/>
                          <a:ea typeface="Calibri"/>
                          <a:cs typeface="Courier New"/>
                        </a:rPr>
                        <a:t>10</a:t>
                      </a:r>
                      <a:endParaRPr lang="en-US" sz="110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1</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OMB</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α=.89</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2</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Dependence</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-.01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α=.71</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3</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Autonomy</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-.16</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α=.78</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4</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smtClean="0">
                          <a:latin typeface="Times New Roman"/>
                          <a:ea typeface="Calibri"/>
                          <a:cs typeface="Courier New"/>
                        </a:rPr>
                        <a:t>Procedural  Justice</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-.01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.07</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.68**</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α=.80</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5</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smtClean="0">
                          <a:latin typeface="Times New Roman"/>
                          <a:ea typeface="Calibri"/>
                          <a:cs typeface="Courier New"/>
                        </a:rPr>
                        <a:t>Distributive Justice</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-.26**</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.37**</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.41**</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α=.67</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6</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smtClean="0">
                          <a:latin typeface="Times New Roman"/>
                          <a:ea typeface="Calibri"/>
                          <a:cs typeface="Courier New"/>
                        </a:rPr>
                        <a:t>Reward Justice</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-.23**</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.12</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.15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.00</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.44**</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α=.95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7</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smtClean="0">
                          <a:latin typeface="Times New Roman"/>
                          <a:ea typeface="Calibri"/>
                          <a:cs typeface="Courier New"/>
                        </a:rPr>
                        <a:t>Individual spirituality</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-.10</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.06</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.48**</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.48**</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.42**</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.16</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α=.95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8</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smtClean="0">
                          <a:latin typeface="Times New Roman"/>
                          <a:ea typeface="Calibri"/>
                          <a:cs typeface="Courier New"/>
                        </a:rPr>
                        <a:t>Organization spirituality</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.09</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.33**</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.37**</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b="1" dirty="0">
                          <a:latin typeface="Times New Roman"/>
                          <a:ea typeface="Calibri"/>
                          <a:cs typeface="Courier New"/>
                        </a:rPr>
                        <a:t>.52**</a:t>
                      </a:r>
                      <a:endParaRPr lang="en-US" sz="1200" b="1"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b="1" dirty="0">
                          <a:latin typeface="Times New Roman"/>
                          <a:ea typeface="Calibri"/>
                          <a:cs typeface="Courier New"/>
                        </a:rPr>
                        <a:t>.29**</a:t>
                      </a:r>
                      <a:endParaRPr lang="en-US" sz="1200" b="1"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b="1" dirty="0">
                          <a:latin typeface="Times New Roman"/>
                          <a:ea typeface="Calibri"/>
                          <a:cs typeface="Courier New"/>
                        </a:rPr>
                        <a:t>.68**</a:t>
                      </a:r>
                      <a:endParaRPr lang="en-US" sz="1200" b="1"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α=.949</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9</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smtClean="0">
                          <a:latin typeface="Times New Roman"/>
                          <a:ea typeface="Calibri"/>
                          <a:cs typeface="Courier New"/>
                        </a:rPr>
                        <a:t>Psychological contract</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-.25**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.46**</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.38**</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b="1">
                          <a:latin typeface="Times New Roman"/>
                          <a:ea typeface="Calibri"/>
                          <a:cs typeface="Courier New"/>
                        </a:rPr>
                        <a:t>.59**</a:t>
                      </a:r>
                      <a:endParaRPr lang="en-US" sz="1200" b="1">
                        <a:latin typeface="Calibri"/>
                        <a:ea typeface="Calibri"/>
                        <a:cs typeface="Courier New"/>
                      </a:endParaRPr>
                    </a:p>
                  </a:txBody>
                  <a:tcPr marL="68580" marR="68580" marT="0" marB="0"/>
                </a:tc>
                <a:tc>
                  <a:txBody>
                    <a:bodyPr/>
                    <a:lstStyle/>
                    <a:p>
                      <a:pPr algn="l" rtl="0">
                        <a:lnSpc>
                          <a:spcPct val="115000"/>
                        </a:lnSpc>
                        <a:spcAft>
                          <a:spcPts val="1000"/>
                        </a:spcAft>
                      </a:pPr>
                      <a:r>
                        <a:rPr lang="en-US" sz="1200" b="1">
                          <a:latin typeface="Times New Roman"/>
                          <a:ea typeface="Calibri"/>
                          <a:cs typeface="Courier New"/>
                        </a:rPr>
                        <a:t>.45**</a:t>
                      </a:r>
                      <a:endParaRPr lang="en-US" sz="1200" b="1">
                        <a:latin typeface="Calibri"/>
                        <a:ea typeface="Calibri"/>
                        <a:cs typeface="Courier New"/>
                      </a:endParaRPr>
                    </a:p>
                  </a:txBody>
                  <a:tcPr marL="68580" marR="68580" marT="0" marB="0"/>
                </a:tc>
                <a:tc>
                  <a:txBody>
                    <a:bodyPr/>
                    <a:lstStyle/>
                    <a:p>
                      <a:pPr algn="l" rtl="0">
                        <a:lnSpc>
                          <a:spcPct val="115000"/>
                        </a:lnSpc>
                        <a:spcAft>
                          <a:spcPts val="1000"/>
                        </a:spcAft>
                      </a:pPr>
                      <a:r>
                        <a:rPr lang="en-US" sz="1200" b="1" dirty="0">
                          <a:latin typeface="Times New Roman"/>
                          <a:ea typeface="Calibri"/>
                          <a:cs typeface="Courier New"/>
                        </a:rPr>
                        <a:t>.61**</a:t>
                      </a:r>
                      <a:endParaRPr lang="en-US" sz="1200" b="1"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b="1" dirty="0">
                          <a:latin typeface="Times New Roman"/>
                          <a:ea typeface="Calibri"/>
                          <a:cs typeface="Courier New"/>
                        </a:rPr>
                        <a:t>.56**</a:t>
                      </a:r>
                      <a:endParaRPr lang="en-US" sz="1200" b="1"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α=.89</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endParaRPr lang="en-US" sz="1200">
                        <a:latin typeface="Times New Roman"/>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10</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Openness to experiences</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-.01</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.15</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.10</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.23**</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.16</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-.07</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.25**</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.16</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.-07</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α=.64</a:t>
                      </a:r>
                      <a:endParaRPr lang="en-US" sz="1200">
                        <a:latin typeface="Calibri"/>
                        <a:ea typeface="Calibri"/>
                        <a:cs typeface="Courier New"/>
                      </a:endParaRPr>
                    </a:p>
                  </a:txBody>
                  <a:tcPr marL="68580" marR="68580" marT="0" marB="0"/>
                </a:tc>
              </a:tr>
              <a:tr h="370840">
                <a:tc>
                  <a:txBody>
                    <a:bodyPr/>
                    <a:lstStyle/>
                    <a:p>
                      <a:pPr algn="l" rtl="0">
                        <a:lnSpc>
                          <a:spcPct val="115000"/>
                        </a:lnSpc>
                        <a:spcAft>
                          <a:spcPts val="1000"/>
                        </a:spcAft>
                      </a:pPr>
                      <a:r>
                        <a:rPr lang="en-US" sz="1100">
                          <a:latin typeface="Times New Roman"/>
                          <a:ea typeface="Calibri"/>
                          <a:cs typeface="Courier New"/>
                        </a:rPr>
                        <a:t>11</a:t>
                      </a:r>
                      <a:endParaRPr lang="en-US" sz="11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Conscientiousness</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-.03</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.01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.22*</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.09</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a:latin typeface="Times New Roman"/>
                          <a:ea typeface="Calibri"/>
                          <a:cs typeface="Courier New"/>
                        </a:rPr>
                        <a:t>.35**</a:t>
                      </a:r>
                      <a:endParaRPr lang="en-US" sz="120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.31**</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.27**</a:t>
                      </a:r>
                      <a:endParaRPr lang="en-US" sz="1200" dirty="0">
                        <a:latin typeface="Calibri"/>
                        <a:ea typeface="Calibri"/>
                        <a:cs typeface="Courier New"/>
                      </a:endParaRPr>
                    </a:p>
                  </a:txBody>
                  <a:tcPr marL="68580" marR="68580" marT="0" marB="0"/>
                </a:tc>
                <a:tc>
                  <a:txBody>
                    <a:bodyPr/>
                    <a:lstStyle/>
                    <a:p>
                      <a:pPr algn="l" rtl="0">
                        <a:lnSpc>
                          <a:spcPct val="115000"/>
                        </a:lnSpc>
                        <a:spcAft>
                          <a:spcPts val="1000"/>
                        </a:spcAft>
                      </a:pPr>
                      <a:r>
                        <a:rPr lang="en-US" sz="1200" dirty="0">
                          <a:latin typeface="Times New Roman"/>
                          <a:ea typeface="Calibri"/>
                          <a:cs typeface="Courier New"/>
                        </a:rPr>
                        <a:t>.15</a:t>
                      </a:r>
                      <a:endParaRPr lang="en-US" sz="1200" dirty="0">
                        <a:latin typeface="Calibri"/>
                        <a:ea typeface="Calibri"/>
                        <a:cs typeface="Courier New"/>
                      </a:endParaRPr>
                    </a:p>
                  </a:txBody>
                  <a:tcPr marL="68580" marR="68580" marT="0" marB="0"/>
                </a:tc>
              </a:tr>
            </a:tbl>
          </a:graphicData>
        </a:graphic>
      </p:graphicFrame>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30</a:t>
            </a:fld>
            <a:endParaRPr lang="he-IL"/>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כותרת 1"/>
          <p:cNvSpPr>
            <a:spLocks noGrp="1"/>
          </p:cNvSpPr>
          <p:nvPr>
            <p:ph type="title"/>
          </p:nvPr>
        </p:nvSpPr>
        <p:spPr>
          <a:xfrm>
            <a:off x="755576" y="332656"/>
            <a:ext cx="7772400" cy="1143000"/>
          </a:xfrm>
        </p:spPr>
        <p:txBody>
          <a:bodyPr/>
          <a:lstStyle/>
          <a:p>
            <a:r>
              <a:rPr lang="en-US" dirty="0" smtClean="0"/>
              <a:t>Pearson correlations</a:t>
            </a:r>
          </a:p>
        </p:txBody>
      </p:sp>
      <p:sp>
        <p:nvSpPr>
          <p:cNvPr id="37892" name="מציין מיקום של מספר שקופית 3"/>
          <p:cNvSpPr>
            <a:spLocks noGrp="1"/>
          </p:cNvSpPr>
          <p:nvPr>
            <p:ph type="sldNum" sz="quarter" idx="12"/>
          </p:nvPr>
        </p:nvSpPr>
        <p:spPr>
          <a:noFill/>
        </p:spPr>
        <p:txBody>
          <a:bodyPr/>
          <a:lstStyle/>
          <a:p>
            <a:fld id="{40C0E465-0E62-4B17-8583-881C0FCA3211}" type="slidenum">
              <a:rPr lang="he-IL" smtClean="0"/>
              <a:pPr/>
              <a:t>31</a:t>
            </a:fld>
            <a:endParaRPr lang="en-US" smtClean="0"/>
          </a:p>
        </p:txBody>
      </p:sp>
      <p:sp>
        <p:nvSpPr>
          <p:cNvPr id="37891" name="מציין מיקום תוכן 2"/>
          <p:cNvSpPr>
            <a:spLocks noGrp="1"/>
          </p:cNvSpPr>
          <p:nvPr>
            <p:ph sz="quarter" idx="1"/>
          </p:nvPr>
        </p:nvSpPr>
        <p:spPr>
          <a:xfrm>
            <a:off x="357188" y="1214438"/>
            <a:ext cx="8020050" cy="5214937"/>
          </a:xfrm>
        </p:spPr>
        <p:txBody>
          <a:bodyPr>
            <a:normAutofit/>
          </a:bodyPr>
          <a:lstStyle/>
          <a:p>
            <a:pPr algn="l" rtl="0">
              <a:lnSpc>
                <a:spcPct val="150000"/>
              </a:lnSpc>
            </a:pPr>
            <a:endParaRPr lang="en-US" sz="2400" dirty="0" smtClean="0">
              <a:solidFill>
                <a:srgbClr val="000066"/>
              </a:solidFill>
            </a:endParaRPr>
          </a:p>
          <a:p>
            <a:pPr algn="l" rtl="0"/>
            <a:r>
              <a:rPr lang="en-US" sz="2800" dirty="0" smtClean="0">
                <a:solidFill>
                  <a:schemeClr val="tx1">
                    <a:lumMod val="65000"/>
                    <a:lumOff val="35000"/>
                  </a:schemeClr>
                </a:solidFill>
              </a:rPr>
              <a:t>Autonomy and OMB are not related (0.1)</a:t>
            </a:r>
            <a:endParaRPr lang="he-IL" sz="2800" dirty="0" smtClean="0">
              <a:solidFill>
                <a:schemeClr val="tx1">
                  <a:lumMod val="65000"/>
                  <a:lumOff val="35000"/>
                </a:schemeClr>
              </a:solidFill>
            </a:endParaRPr>
          </a:p>
          <a:p>
            <a:pPr algn="l" rtl="0"/>
            <a:r>
              <a:rPr lang="en-US" sz="2800" dirty="0" smtClean="0">
                <a:solidFill>
                  <a:schemeClr val="tx1">
                    <a:lumMod val="65000"/>
                    <a:lumOff val="35000"/>
                  </a:schemeClr>
                </a:solidFill>
              </a:rPr>
              <a:t>Inter dependency and OMB are not related (-.16)</a:t>
            </a:r>
            <a:endParaRPr lang="he-IL" sz="2800" dirty="0" smtClean="0">
              <a:solidFill>
                <a:schemeClr val="tx1">
                  <a:lumMod val="65000"/>
                  <a:lumOff val="35000"/>
                </a:schemeClr>
              </a:solidFill>
            </a:endParaRPr>
          </a:p>
          <a:p>
            <a:pPr algn="l" rtl="0"/>
            <a:r>
              <a:rPr lang="en-US" sz="2800" dirty="0" smtClean="0">
                <a:solidFill>
                  <a:schemeClr val="tx1">
                    <a:lumMod val="65000"/>
                    <a:lumOff val="35000"/>
                  </a:schemeClr>
                </a:solidFill>
              </a:rPr>
              <a:t>Procedural Justice and OMB are not related (-.01)</a:t>
            </a:r>
            <a:endParaRPr lang="he-IL" sz="2800" dirty="0" smtClean="0">
              <a:solidFill>
                <a:schemeClr val="tx1">
                  <a:lumMod val="65000"/>
                  <a:lumOff val="35000"/>
                </a:schemeClr>
              </a:solidFill>
            </a:endParaRPr>
          </a:p>
          <a:p>
            <a:pPr algn="l" rtl="0"/>
            <a:r>
              <a:rPr lang="en-US" sz="2800" dirty="0" smtClean="0">
                <a:solidFill>
                  <a:schemeClr val="tx1">
                    <a:lumMod val="65000"/>
                    <a:lumOff val="35000"/>
                  </a:schemeClr>
                </a:solidFill>
              </a:rPr>
              <a:t>Distributive and Rewards  Justice and OMB are significantly negatively related (-.26**, -.23**)</a:t>
            </a:r>
            <a:endParaRPr lang="he-IL" sz="2800" dirty="0" smtClean="0">
              <a:solidFill>
                <a:schemeClr val="tx1">
                  <a:lumMod val="65000"/>
                  <a:lumOff val="35000"/>
                </a:schemeClr>
              </a:solidFill>
            </a:endParaRPr>
          </a:p>
          <a:p>
            <a:pPr algn="l" rtl="0"/>
            <a:r>
              <a:rPr lang="en-US" sz="2800" dirty="0" smtClean="0">
                <a:solidFill>
                  <a:schemeClr val="tx1">
                    <a:lumMod val="65000"/>
                    <a:lumOff val="35000"/>
                  </a:schemeClr>
                </a:solidFill>
              </a:rPr>
              <a:t>Fulfillment of the Psychological Contract and OMB are significantly negatively related (-.25**)</a:t>
            </a:r>
          </a:p>
          <a:p>
            <a:pPr algn="l" rtl="0"/>
            <a:r>
              <a:rPr lang="en-US" sz="2800" dirty="0" smtClean="0">
                <a:solidFill>
                  <a:schemeClr val="tx1">
                    <a:lumMod val="65000"/>
                    <a:lumOff val="35000"/>
                  </a:schemeClr>
                </a:solidFill>
              </a:rPr>
              <a:t>Openness to experience and conscientiousness are not related (-.01, -.03)</a:t>
            </a:r>
          </a:p>
          <a:p>
            <a:pPr algn="l" rtl="0">
              <a:lnSpc>
                <a:spcPct val="150000"/>
              </a:lnSpc>
            </a:pPr>
            <a:endParaRPr lang="en-US" sz="2400" dirty="0" smtClean="0">
              <a:solidFill>
                <a:srgbClr val="000066"/>
              </a:solidFill>
            </a:endParaRPr>
          </a:p>
          <a:p>
            <a:pPr algn="l" rtl="0">
              <a:lnSpc>
                <a:spcPct val="150000"/>
              </a:lnSpc>
            </a:pPr>
            <a:endParaRPr lang="en-US" sz="2400" dirty="0" smtClean="0">
              <a:solidFill>
                <a:srgbClr val="000066"/>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en-US" dirty="0" smtClean="0"/>
              <a:t>Spirituality and OMB – Pearson corr.</a:t>
            </a:r>
            <a:endParaRPr lang="he-IL" dirty="0"/>
          </a:p>
        </p:txBody>
      </p:sp>
      <p:sp>
        <p:nvSpPr>
          <p:cNvPr id="3" name="מציין מיקום תוכן 2"/>
          <p:cNvSpPr>
            <a:spLocks noGrp="1"/>
          </p:cNvSpPr>
          <p:nvPr>
            <p:ph sz="quarter" idx="1"/>
          </p:nvPr>
        </p:nvSpPr>
        <p:spPr/>
        <p:txBody>
          <a:bodyPr>
            <a:noAutofit/>
          </a:bodyPr>
          <a:lstStyle/>
          <a:p>
            <a:pPr algn="l" rtl="0"/>
            <a:endParaRPr lang="en-US" sz="2400" dirty="0" smtClean="0">
              <a:solidFill>
                <a:schemeClr val="tx1">
                  <a:lumMod val="65000"/>
                  <a:lumOff val="35000"/>
                </a:schemeClr>
              </a:solidFill>
            </a:endParaRPr>
          </a:p>
          <a:p>
            <a:pPr algn="l" rtl="0"/>
            <a:r>
              <a:rPr lang="en-US" sz="2400" dirty="0" smtClean="0">
                <a:solidFill>
                  <a:schemeClr val="accent1"/>
                </a:solidFill>
              </a:rPr>
              <a:t>Individual spirituality is NOT related to OMB </a:t>
            </a:r>
            <a:r>
              <a:rPr lang="en-US" sz="2400" dirty="0" smtClean="0">
                <a:solidFill>
                  <a:schemeClr val="tx1">
                    <a:lumMod val="65000"/>
                    <a:lumOff val="35000"/>
                  </a:schemeClr>
                </a:solidFill>
              </a:rPr>
              <a:t>(-.10)</a:t>
            </a:r>
          </a:p>
          <a:p>
            <a:pPr lvl="1" algn="l" rtl="0"/>
            <a:r>
              <a:rPr lang="en-US" dirty="0" smtClean="0">
                <a:solidFill>
                  <a:schemeClr val="tx1">
                    <a:lumMod val="65000"/>
                    <a:lumOff val="35000"/>
                  </a:schemeClr>
                </a:solidFill>
              </a:rPr>
              <a:t>(But is correlated to Autonomy, (48***. ) Procedural and Distributive Justice measures (.48**,.42**) openness to experience and conscientiousness (.25** and .35**).and quite strongly to organizational spirituality (.68**), and the fulfillment of the psychological contract (.61**)</a:t>
            </a:r>
          </a:p>
          <a:p>
            <a:pPr algn="l" rtl="0"/>
            <a:r>
              <a:rPr lang="en-US" sz="2400" dirty="0" smtClean="0">
                <a:solidFill>
                  <a:schemeClr val="accent1"/>
                </a:solidFill>
              </a:rPr>
              <a:t>Organizational spirituality IS negatively related to OMB</a:t>
            </a:r>
          </a:p>
          <a:p>
            <a:pPr algn="l" rtl="0">
              <a:buNone/>
            </a:pPr>
            <a:r>
              <a:rPr lang="en-US" sz="2400" dirty="0" smtClean="0">
                <a:solidFill>
                  <a:schemeClr val="accent1"/>
                </a:solidFill>
              </a:rPr>
              <a:t>	 </a:t>
            </a:r>
            <a:r>
              <a:rPr lang="en-US" sz="2400" dirty="0" smtClean="0">
                <a:solidFill>
                  <a:schemeClr val="tx1">
                    <a:lumMod val="65000"/>
                    <a:lumOff val="35000"/>
                  </a:schemeClr>
                </a:solidFill>
              </a:rPr>
              <a:t>(-.21*)</a:t>
            </a:r>
          </a:p>
          <a:p>
            <a:pPr lvl="1" algn="l" rtl="0"/>
            <a:r>
              <a:rPr lang="en-US" dirty="0" smtClean="0">
                <a:solidFill>
                  <a:schemeClr val="tx1">
                    <a:lumMod val="65000"/>
                    <a:lumOff val="35000"/>
                  </a:schemeClr>
                </a:solidFill>
              </a:rPr>
              <a:t>(And is correlated to all variables except Dependency and openness to experience). </a:t>
            </a:r>
            <a:endParaRPr lang="he-IL" dirty="0">
              <a:solidFill>
                <a:schemeClr val="tx1">
                  <a:lumMod val="65000"/>
                  <a:lumOff val="35000"/>
                </a:schemeClr>
              </a:solidFill>
            </a:endParaRPr>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32</a:t>
            </a:fld>
            <a:endParaRPr lang="he-IL"/>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en-US" dirty="0" smtClean="0"/>
              <a:t>Interactions:  Dependency and OMB</a:t>
            </a:r>
            <a:endParaRPr lang="he-IL" dirty="0"/>
          </a:p>
        </p:txBody>
      </p:sp>
      <p:pic>
        <p:nvPicPr>
          <p:cNvPr id="4" name="מציין מיקום תוכן 3" descr="dep-omb.bmp"/>
          <p:cNvPicPr>
            <a:picLocks noGrp="1" noChangeAspect="1"/>
          </p:cNvPicPr>
          <p:nvPr>
            <p:ph sz="quarter" idx="1"/>
          </p:nvPr>
        </p:nvPicPr>
        <p:blipFill>
          <a:blip r:embed="rId2" cstate="print"/>
          <a:stretch>
            <a:fillRect/>
          </a:stretch>
        </p:blipFill>
        <p:spPr>
          <a:xfrm>
            <a:off x="1380707" y="1447800"/>
            <a:ext cx="6839785" cy="4572000"/>
          </a:xfrm>
        </p:spPr>
      </p:pic>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33</a:t>
            </a:fld>
            <a:endParaRPr lang="he-IL"/>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Interactions: Autonomy and OMB</a:t>
            </a:r>
            <a:endParaRPr lang="he-IL" dirty="0"/>
          </a:p>
        </p:txBody>
      </p:sp>
      <p:pic>
        <p:nvPicPr>
          <p:cNvPr id="4" name="מציין מיקום תוכן 3" descr="autonomy.jpg"/>
          <p:cNvPicPr>
            <a:picLocks noGrp="1" noChangeAspect="1"/>
          </p:cNvPicPr>
          <p:nvPr>
            <p:ph sz="quarter" idx="1"/>
          </p:nvPr>
        </p:nvPicPr>
        <p:blipFill>
          <a:blip r:embed="rId2" cstate="print"/>
          <a:stretch>
            <a:fillRect/>
          </a:stretch>
        </p:blipFill>
        <p:spPr>
          <a:xfrm>
            <a:off x="1619672" y="1447800"/>
            <a:ext cx="6228928" cy="4671696"/>
          </a:xfrm>
        </p:spPr>
      </p:pic>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34</a:t>
            </a:fld>
            <a:endParaRPr lang="he-IL"/>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en-US" dirty="0" smtClean="0"/>
              <a:t>Interactions: Reward Justice and OMB</a:t>
            </a:r>
            <a:endParaRPr lang="he-IL" dirty="0"/>
          </a:p>
        </p:txBody>
      </p:sp>
      <p:pic>
        <p:nvPicPr>
          <p:cNvPr id="4" name="מציין מיקום תוכן 3" descr="rewards.jpg"/>
          <p:cNvPicPr>
            <a:picLocks noGrp="1" noChangeAspect="1"/>
          </p:cNvPicPr>
          <p:nvPr>
            <p:ph sz="quarter" idx="1"/>
          </p:nvPr>
        </p:nvPicPr>
        <p:blipFill>
          <a:blip r:embed="rId2" cstate="print"/>
          <a:stretch>
            <a:fillRect/>
          </a:stretch>
        </p:blipFill>
        <p:spPr>
          <a:xfrm>
            <a:off x="1380707" y="1447800"/>
            <a:ext cx="6839785" cy="4572000"/>
          </a:xfrm>
        </p:spPr>
      </p:pic>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35</a:t>
            </a:fld>
            <a:endParaRPr lang="he-IL"/>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pPr algn="ctr"/>
            <a:r>
              <a:rPr lang="en-US" dirty="0" smtClean="0"/>
              <a:t>Interactions: Psychological Contract and OMB</a:t>
            </a:r>
            <a:endParaRPr lang="he-IL" dirty="0"/>
          </a:p>
        </p:txBody>
      </p:sp>
      <p:pic>
        <p:nvPicPr>
          <p:cNvPr id="4" name="מציין מיקום תוכן 3" descr="pc.jpg"/>
          <p:cNvPicPr>
            <a:picLocks noGrp="1" noChangeAspect="1"/>
          </p:cNvPicPr>
          <p:nvPr>
            <p:ph sz="quarter" idx="1"/>
          </p:nvPr>
        </p:nvPicPr>
        <p:blipFill>
          <a:blip r:embed="rId2" cstate="print"/>
          <a:stretch>
            <a:fillRect/>
          </a:stretch>
        </p:blipFill>
        <p:spPr>
          <a:xfrm>
            <a:off x="1380707" y="1447800"/>
            <a:ext cx="6839785" cy="4572000"/>
          </a:xfrm>
        </p:spPr>
      </p:pic>
      <p:sp>
        <p:nvSpPr>
          <p:cNvPr id="5" name="מציין מיקום של מספר שקופית 4"/>
          <p:cNvSpPr>
            <a:spLocks noGrp="1"/>
          </p:cNvSpPr>
          <p:nvPr>
            <p:ph type="sldNum" sz="quarter" idx="12"/>
          </p:nvPr>
        </p:nvSpPr>
        <p:spPr/>
        <p:txBody>
          <a:bodyPr/>
          <a:lstStyle/>
          <a:p>
            <a:fld id="{EEF2BBB2-426B-4909-AFD1-9D1FA58D7520}" type="slidenum">
              <a:rPr lang="he-IL" smtClean="0"/>
              <a:pPr/>
              <a:t>36</a:t>
            </a:fld>
            <a:endParaRPr lang="he-IL"/>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Discussion</a:t>
            </a:r>
            <a:endParaRPr lang="he-IL" dirty="0"/>
          </a:p>
        </p:txBody>
      </p:sp>
      <p:sp>
        <p:nvSpPr>
          <p:cNvPr id="5" name="מציין מיקום טקסט 4"/>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pPr>
              <a:defRPr/>
            </a:pPr>
            <a:fld id="{66596E10-D646-4981-A3E3-73B4FAEDE9F8}" type="slidenum">
              <a:rPr lang="he-IL" smtClean="0"/>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4"/>
          <p:cNvSpPr>
            <a:spLocks noGrp="1"/>
          </p:cNvSpPr>
          <p:nvPr>
            <p:ph type="title"/>
          </p:nvPr>
        </p:nvSpPr>
        <p:spPr/>
        <p:txBody>
          <a:bodyPr/>
          <a:lstStyle/>
          <a:p>
            <a:r>
              <a:rPr lang="en-US" dirty="0" smtClean="0"/>
              <a:t>Our assumption was that…</a:t>
            </a:r>
            <a:endParaRPr lang="he-IL" dirty="0"/>
          </a:p>
        </p:txBody>
      </p:sp>
      <p:sp>
        <p:nvSpPr>
          <p:cNvPr id="6" name="מציין מיקום טקסט 5"/>
          <p:cNvSpPr>
            <a:spLocks noGrp="1"/>
          </p:cNvSpPr>
          <p:nvPr>
            <p:ph type="body" idx="1"/>
          </p:nvPr>
        </p:nvSpPr>
        <p:spPr>
          <a:xfrm>
            <a:off x="722313" y="2547938"/>
            <a:ext cx="7772400" cy="2969294"/>
          </a:xfrm>
        </p:spPr>
        <p:txBody>
          <a:bodyPr>
            <a:normAutofit/>
          </a:bodyPr>
          <a:lstStyle/>
          <a:p>
            <a:pPr algn="l"/>
            <a:r>
              <a:rPr lang="en-US" dirty="0" smtClean="0"/>
              <a:t>When controlling for individual, job and organizational characteristics, spirituality should moderate employees' misbehavior at work. </a:t>
            </a:r>
          </a:p>
          <a:p>
            <a:pPr algn="l"/>
            <a:r>
              <a:rPr lang="en-US" dirty="0" smtClean="0"/>
              <a:t>The rationale was that even in face of both objective and subjective circumstances that may cause members to be inclined to engage in acts of misconduct, being spiritual </a:t>
            </a:r>
            <a:r>
              <a:rPr lang="en-US" dirty="0" smtClean="0"/>
              <a:t>or </a:t>
            </a:r>
            <a:r>
              <a:rPr lang="en-US" dirty="0" smtClean="0"/>
              <a:t>being in a spiritual workplace environment, should lessen such inclinations.    </a:t>
            </a:r>
          </a:p>
          <a:p>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38</a:t>
            </a:fld>
            <a:endParaRPr lang="he-IL"/>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en-US" dirty="0" smtClean="0"/>
              <a:t>Our surprising findings about Individual Spirituality demonstrate that: </a:t>
            </a:r>
            <a:endParaRPr lang="he-IL" dirty="0"/>
          </a:p>
        </p:txBody>
      </p:sp>
      <p:sp>
        <p:nvSpPr>
          <p:cNvPr id="3" name="מציין מיקום טקסט 2"/>
          <p:cNvSpPr>
            <a:spLocks noGrp="1"/>
          </p:cNvSpPr>
          <p:nvPr>
            <p:ph type="body" idx="1"/>
          </p:nvPr>
        </p:nvSpPr>
        <p:spPr>
          <a:xfrm>
            <a:off x="722313" y="2547938"/>
            <a:ext cx="7772400" cy="3041302"/>
          </a:xfrm>
        </p:spPr>
        <p:txBody>
          <a:bodyPr>
            <a:normAutofit fontScale="92500" lnSpcReduction="10000"/>
          </a:bodyPr>
          <a:lstStyle/>
          <a:p>
            <a:pPr algn="l" rtl="0"/>
            <a:r>
              <a:rPr lang="en-US" dirty="0" smtClean="0">
                <a:solidFill>
                  <a:schemeClr val="accent1"/>
                </a:solidFill>
              </a:rPr>
              <a:t>Contrary</a:t>
            </a:r>
            <a:r>
              <a:rPr lang="en-US" dirty="0" smtClean="0"/>
              <a:t> to our hypotheses, Individual spirituality has no direct effect on OMB</a:t>
            </a:r>
          </a:p>
          <a:p>
            <a:pPr algn="l" rtl="0"/>
            <a:r>
              <a:rPr lang="en-US" dirty="0" smtClean="0">
                <a:solidFill>
                  <a:schemeClr val="accent1"/>
                </a:solidFill>
              </a:rPr>
              <a:t>In line </a:t>
            </a:r>
            <a:r>
              <a:rPr lang="en-US" dirty="0" smtClean="0"/>
              <a:t>with our assumption, IS does moderates the relations hips between several antecedents and OMB. </a:t>
            </a:r>
            <a:r>
              <a:rPr lang="en-US" dirty="0" smtClean="0">
                <a:solidFill>
                  <a:schemeClr val="accent1"/>
                </a:solidFill>
              </a:rPr>
              <a:t>However:</a:t>
            </a:r>
            <a:r>
              <a:rPr lang="en-US" dirty="0" smtClean="0"/>
              <a:t> </a:t>
            </a:r>
          </a:p>
          <a:p>
            <a:pPr algn="l" rtl="0"/>
            <a:r>
              <a:rPr lang="en-US" dirty="0" smtClean="0">
                <a:solidFill>
                  <a:schemeClr val="accent1"/>
                </a:solidFill>
              </a:rPr>
              <a:t>Contrary</a:t>
            </a:r>
            <a:r>
              <a:rPr lang="en-US" dirty="0" smtClean="0"/>
              <a:t> to our assumption, respondents perceiving themselves as low in spirituality are less influenced by external, contextual variables, whereas highly spiritual people are more affected by them: In “good” situation they scored less in OMB, but in “dire” situation they inclined to higher degree of OMB</a:t>
            </a:r>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39</a:t>
            </a:fld>
            <a:endParaRPr lang="he-I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Dimensions:</a:t>
            </a:r>
            <a:endParaRPr lang="he-IL" dirty="0"/>
          </a:p>
        </p:txBody>
      </p:sp>
      <p:sp>
        <p:nvSpPr>
          <p:cNvPr id="3" name="מציין מיקום תוכן 2"/>
          <p:cNvSpPr>
            <a:spLocks noGrp="1"/>
          </p:cNvSpPr>
          <p:nvPr>
            <p:ph sz="quarter" idx="1"/>
          </p:nvPr>
        </p:nvSpPr>
        <p:spPr/>
        <p:txBody>
          <a:bodyPr>
            <a:normAutofit fontScale="92500"/>
          </a:bodyPr>
          <a:lstStyle/>
          <a:p>
            <a:pPr algn="l" rtl="0"/>
            <a:r>
              <a:rPr lang="en-US" dirty="0" smtClean="0"/>
              <a:t>Meaningful work that is for life and not only for living </a:t>
            </a:r>
          </a:p>
          <a:p>
            <a:pPr algn="l" rtl="0"/>
            <a:r>
              <a:rPr lang="en-US" dirty="0" smtClean="0"/>
              <a:t>Hopefulness, the belief that organizational goals can be achieved;</a:t>
            </a:r>
          </a:p>
          <a:p>
            <a:pPr algn="l" rtl="0"/>
            <a:r>
              <a:rPr lang="en-US" dirty="0" smtClean="0"/>
              <a:t> Authenticity, the alignment of people's actions with their core values and beliefs; </a:t>
            </a:r>
          </a:p>
          <a:p>
            <a:pPr algn="l" rtl="0"/>
            <a:r>
              <a:rPr lang="en-US" dirty="0" smtClean="0"/>
              <a:t>The employee feeling as whole human being; </a:t>
            </a:r>
          </a:p>
          <a:p>
            <a:pPr algn="l" rtl="0"/>
            <a:r>
              <a:rPr lang="en-US" dirty="0" smtClean="0"/>
              <a:t>A sense of community, of interconnectedness and interdependence, care for the world at large, for the social and natural environment; </a:t>
            </a:r>
          </a:p>
          <a:p>
            <a:pPr algn="l" rtl="0"/>
            <a:r>
              <a:rPr lang="en-US" dirty="0" smtClean="0"/>
              <a:t>Respect for diversity; </a:t>
            </a:r>
          </a:p>
          <a:p>
            <a:pPr algn="l" rtl="0"/>
            <a:r>
              <a:rPr lang="en-US" dirty="0" smtClean="0"/>
              <a:t>Work that has a meditative ‘flow’, being at one with the activity </a:t>
            </a:r>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4</a:t>
            </a:fld>
            <a:endParaRPr lang="he-IL"/>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4"/>
          <p:cNvSpPr>
            <a:spLocks noGrp="1"/>
          </p:cNvSpPr>
          <p:nvPr>
            <p:ph type="title"/>
          </p:nvPr>
        </p:nvSpPr>
        <p:spPr>
          <a:xfrm>
            <a:off x="914400" y="274638"/>
            <a:ext cx="7772400" cy="4090466"/>
          </a:xfrm>
        </p:spPr>
        <p:txBody>
          <a:bodyPr>
            <a:normAutofit/>
          </a:bodyPr>
          <a:lstStyle/>
          <a:p>
            <a:r>
              <a:rPr lang="en-US" dirty="0" smtClean="0"/>
              <a:t>Are highly IS people more sensitive to context?</a:t>
            </a:r>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40</a:t>
            </a:fld>
            <a:endParaRPr lang="he-IL"/>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Three possible explanations:</a:t>
            </a:r>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41</a:t>
            </a:fld>
            <a:endParaRPr lang="he-IL"/>
          </a:p>
        </p:txBody>
      </p:sp>
      <p:sp>
        <p:nvSpPr>
          <p:cNvPr id="3" name="מציין מיקום טקסט 2"/>
          <p:cNvSpPr>
            <a:spLocks noGrp="1"/>
          </p:cNvSpPr>
          <p:nvPr>
            <p:ph sz="quarter" idx="1"/>
          </p:nvPr>
        </p:nvSpPr>
        <p:spPr/>
        <p:txBody>
          <a:bodyPr>
            <a:normAutofit lnSpcReduction="10000"/>
          </a:bodyPr>
          <a:lstStyle/>
          <a:p>
            <a:pPr algn="l" rtl="0"/>
            <a:r>
              <a:rPr lang="en-US" dirty="0" smtClean="0">
                <a:solidFill>
                  <a:schemeClr val="tx1">
                    <a:lumMod val="65000"/>
                    <a:lumOff val="35000"/>
                  </a:schemeClr>
                </a:solidFill>
              </a:rPr>
              <a:t>Claiming to be spiritual does not mean living morally/ behaving morally (walk the talk…). </a:t>
            </a:r>
          </a:p>
          <a:p>
            <a:pPr algn="l" rtl="0"/>
            <a:r>
              <a:rPr lang="en-US" dirty="0" smtClean="0">
                <a:solidFill>
                  <a:schemeClr val="tx1">
                    <a:lumMod val="65000"/>
                    <a:lumOff val="35000"/>
                  </a:schemeClr>
                </a:solidFill>
              </a:rPr>
              <a:t> Issues with the  validity of measurement tool of IS and possible social desirability, and problem with the OMB tool which is projected.</a:t>
            </a:r>
          </a:p>
          <a:p>
            <a:pPr algn="l" rtl="0"/>
            <a:r>
              <a:rPr lang="en-US" dirty="0" smtClean="0">
                <a:solidFill>
                  <a:schemeClr val="tx1">
                    <a:lumMod val="65000"/>
                    <a:lumOff val="35000"/>
                  </a:schemeClr>
                </a:solidFill>
              </a:rPr>
              <a:t>The very nature of spirituality, which focuses on the interdependence, interconnectedness, and totality of our very existence within the world: Highly spiritual people, may feel to be part and parcel, inseparable from their surroundings while low-spirituals may be more concerned with their very individuality.</a:t>
            </a:r>
          </a:p>
          <a:p>
            <a:pPr algn="l" rtl="0"/>
            <a:endParaRPr lang="he-IL"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Organizational spirituality</a:t>
            </a:r>
            <a:endParaRPr lang="he-IL" dirty="0"/>
          </a:p>
        </p:txBody>
      </p:sp>
      <p:sp>
        <p:nvSpPr>
          <p:cNvPr id="3" name="מציין מיקום של מספר שקופית 2"/>
          <p:cNvSpPr>
            <a:spLocks noGrp="1"/>
          </p:cNvSpPr>
          <p:nvPr>
            <p:ph type="sldNum" sz="quarter" idx="12"/>
          </p:nvPr>
        </p:nvSpPr>
        <p:spPr/>
        <p:txBody>
          <a:bodyPr/>
          <a:lstStyle/>
          <a:p>
            <a:fld id="{EEF2BBB2-426B-4909-AFD1-9D1FA58D7520}" type="slidenum">
              <a:rPr lang="he-IL" smtClean="0"/>
              <a:pPr/>
              <a:t>42</a:t>
            </a:fld>
            <a:endParaRPr lang="he-IL"/>
          </a:p>
        </p:txBody>
      </p:sp>
      <p:sp>
        <p:nvSpPr>
          <p:cNvPr id="4" name="מציין מיקום תוכן 3"/>
          <p:cNvSpPr>
            <a:spLocks noGrp="1"/>
          </p:cNvSpPr>
          <p:nvPr>
            <p:ph sz="quarter" idx="1"/>
          </p:nvPr>
        </p:nvSpPr>
        <p:spPr/>
        <p:txBody>
          <a:bodyPr/>
          <a:lstStyle/>
          <a:p>
            <a:pPr algn="l" rtl="0"/>
            <a:r>
              <a:rPr lang="en-US" dirty="0" smtClean="0">
                <a:solidFill>
                  <a:schemeClr val="tx1">
                    <a:lumMod val="65000"/>
                    <a:lumOff val="35000"/>
                  </a:schemeClr>
                </a:solidFill>
              </a:rPr>
              <a:t>In line with our assumptions, OS has direct negative correlation with OMB. Thus joining other research findings that organizations who are perceived to be spiritual positively effect employees, even those who are not spiritual by themselves. </a:t>
            </a:r>
          </a:p>
          <a:p>
            <a:pPr algn="l" rtl="0"/>
            <a:r>
              <a:rPr lang="en-US" dirty="0" smtClean="0">
                <a:solidFill>
                  <a:schemeClr val="tx1">
                    <a:lumMod val="65000"/>
                    <a:lumOff val="35000"/>
                  </a:schemeClr>
                </a:solidFill>
              </a:rPr>
              <a:t>Contrary to our assumption, OS had no moderating effect on OMB: But  having such strong correlations with justice and psychological contract fulfillment, it can be that they are all perceived as part of the same “just and caring” organizational culture construct.</a:t>
            </a:r>
            <a:endParaRPr lang="he-IL" dirty="0">
              <a:solidFill>
                <a:schemeClr val="tx1">
                  <a:lumMod val="65000"/>
                  <a:lumOff val="35000"/>
                </a:scheme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Dealing with OMB</a:t>
            </a:r>
            <a:endParaRPr lang="he-IL" dirty="0"/>
          </a:p>
        </p:txBody>
      </p:sp>
      <p:sp>
        <p:nvSpPr>
          <p:cNvPr id="3" name="מציין מיקום של מספר שקופית 2"/>
          <p:cNvSpPr>
            <a:spLocks noGrp="1"/>
          </p:cNvSpPr>
          <p:nvPr>
            <p:ph type="sldNum" sz="quarter" idx="12"/>
          </p:nvPr>
        </p:nvSpPr>
        <p:spPr/>
        <p:txBody>
          <a:bodyPr/>
          <a:lstStyle/>
          <a:p>
            <a:fld id="{EEF2BBB2-426B-4909-AFD1-9D1FA58D7520}" type="slidenum">
              <a:rPr lang="he-IL" smtClean="0"/>
              <a:pPr/>
              <a:t>43</a:t>
            </a:fld>
            <a:endParaRPr lang="he-IL"/>
          </a:p>
        </p:txBody>
      </p:sp>
      <p:sp>
        <p:nvSpPr>
          <p:cNvPr id="4" name="מציין מיקום תוכן 3"/>
          <p:cNvSpPr>
            <a:spLocks noGrp="1"/>
          </p:cNvSpPr>
          <p:nvPr>
            <p:ph sz="quarter" idx="1"/>
          </p:nvPr>
        </p:nvSpPr>
        <p:spPr/>
        <p:txBody>
          <a:bodyPr>
            <a:normAutofit/>
          </a:bodyPr>
          <a:lstStyle/>
          <a:p>
            <a:pPr algn="l" rtl="0"/>
            <a:r>
              <a:rPr lang="en-US" sz="2800" dirty="0" smtClean="0">
                <a:solidFill>
                  <a:schemeClr val="tx1">
                    <a:lumMod val="65000"/>
                    <a:lumOff val="35000"/>
                  </a:schemeClr>
                </a:solidFill>
              </a:rPr>
              <a:t>Preventive?</a:t>
            </a:r>
          </a:p>
          <a:p>
            <a:pPr algn="l" rtl="0"/>
            <a:r>
              <a:rPr lang="en-US" sz="2800" dirty="0" smtClean="0">
                <a:solidFill>
                  <a:schemeClr val="tx1">
                    <a:lumMod val="65000"/>
                    <a:lumOff val="35000"/>
                  </a:schemeClr>
                </a:solidFill>
              </a:rPr>
              <a:t>Responsive?</a:t>
            </a:r>
            <a:endParaRPr lang="he-IL" sz="2800" dirty="0">
              <a:solidFill>
                <a:schemeClr val="tx1">
                  <a:lumMod val="65000"/>
                  <a:lumOff val="35000"/>
                </a:scheme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כותרת 1"/>
          <p:cNvSpPr>
            <a:spLocks noGrp="1"/>
          </p:cNvSpPr>
          <p:nvPr>
            <p:ph type="title"/>
          </p:nvPr>
        </p:nvSpPr>
        <p:spPr/>
        <p:txBody>
          <a:bodyPr/>
          <a:lstStyle/>
          <a:p>
            <a:r>
              <a:rPr lang="en-US" dirty="0" smtClean="0"/>
              <a:t>Dealing with OMB</a:t>
            </a:r>
            <a:endParaRPr lang="he-IL" dirty="0" smtClean="0"/>
          </a:p>
        </p:txBody>
      </p:sp>
      <p:sp>
        <p:nvSpPr>
          <p:cNvPr id="39940" name="מציין מיקום של מספר שקופית 3"/>
          <p:cNvSpPr>
            <a:spLocks noGrp="1"/>
          </p:cNvSpPr>
          <p:nvPr>
            <p:ph type="sldNum" sz="quarter" idx="12"/>
          </p:nvPr>
        </p:nvSpPr>
        <p:spPr>
          <a:noFill/>
        </p:spPr>
        <p:txBody>
          <a:bodyPr/>
          <a:lstStyle/>
          <a:p>
            <a:fld id="{9A14A7E5-002A-4F5A-AFED-97EF41E12FD1}" type="slidenum">
              <a:rPr lang="he-IL" smtClean="0"/>
              <a:pPr/>
              <a:t>44</a:t>
            </a:fld>
            <a:endParaRPr lang="en-US" smtClean="0"/>
          </a:p>
        </p:txBody>
      </p:sp>
      <p:sp>
        <p:nvSpPr>
          <p:cNvPr id="39939" name="מציין מיקום תוכן 2"/>
          <p:cNvSpPr>
            <a:spLocks noGrp="1"/>
          </p:cNvSpPr>
          <p:nvPr>
            <p:ph sz="quarter" idx="1"/>
          </p:nvPr>
        </p:nvSpPr>
        <p:spPr/>
        <p:txBody>
          <a:bodyPr/>
          <a:lstStyle/>
          <a:p>
            <a:pPr algn="l" rtl="0"/>
            <a:r>
              <a:rPr lang="en-US" dirty="0" smtClean="0">
                <a:solidFill>
                  <a:schemeClr val="tx1">
                    <a:lumMod val="65000"/>
                    <a:lumOff val="35000"/>
                  </a:schemeClr>
                </a:solidFill>
              </a:rPr>
              <a:t>Pre-employment: Selection</a:t>
            </a:r>
          </a:p>
          <a:p>
            <a:pPr algn="l" rtl="0"/>
            <a:r>
              <a:rPr lang="en-US" dirty="0" smtClean="0">
                <a:solidFill>
                  <a:schemeClr val="tx1">
                    <a:lumMod val="65000"/>
                    <a:lumOff val="35000"/>
                  </a:schemeClr>
                </a:solidFill>
              </a:rPr>
              <a:t>Socialization: Normative and instrumental</a:t>
            </a:r>
          </a:p>
          <a:p>
            <a:pPr algn="l" rtl="0"/>
            <a:r>
              <a:rPr lang="en-US" dirty="0" smtClean="0">
                <a:solidFill>
                  <a:schemeClr val="tx1">
                    <a:lumMod val="65000"/>
                    <a:lumOff val="35000"/>
                  </a:schemeClr>
                </a:solidFill>
              </a:rPr>
              <a:t>Behavior Control: Deterrence</a:t>
            </a:r>
          </a:p>
          <a:p>
            <a:pPr algn="l" rtl="0"/>
            <a:r>
              <a:rPr lang="en-US" dirty="0" smtClean="0">
                <a:solidFill>
                  <a:schemeClr val="tx1">
                    <a:lumMod val="65000"/>
                    <a:lumOff val="35000"/>
                  </a:schemeClr>
                </a:solidFill>
              </a:rPr>
              <a:t>Corrective Measures: minimizing the costs of the misbehavior, restoring the damage and providing assistance</a:t>
            </a:r>
          </a:p>
          <a:p>
            <a:pPr algn="l" rtl="0"/>
            <a:endParaRPr lang="en-US" dirty="0" smtClean="0"/>
          </a:p>
          <a:p>
            <a:pPr algn="l" rtl="0"/>
            <a:endParaRPr lang="en-US" dirty="0" smtClean="0">
              <a:solidFill>
                <a:srgbClr val="000066"/>
              </a:solidFill>
            </a:endParaRPr>
          </a:p>
          <a:p>
            <a:pPr algn="l" rtl="0"/>
            <a:endParaRPr lang="he-IL" dirty="0" smtClean="0">
              <a:solidFill>
                <a:srgbClr val="000066"/>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כותרת משנה 5"/>
          <p:cNvSpPr>
            <a:spLocks noGrp="1"/>
          </p:cNvSpPr>
          <p:nvPr>
            <p:ph type="subTitle" idx="1"/>
          </p:nvPr>
        </p:nvSpPr>
        <p:spPr/>
        <p:txBody>
          <a:bodyPr/>
          <a:lstStyle/>
          <a:p>
            <a:r>
              <a:rPr lang="en-US" dirty="0" smtClean="0"/>
              <a:t>setter@post.tau.ac.il</a:t>
            </a:r>
            <a:endParaRPr lang="he-IL" dirty="0"/>
          </a:p>
        </p:txBody>
      </p:sp>
      <p:sp>
        <p:nvSpPr>
          <p:cNvPr id="3" name="מציין מיקום של מספר שקופית 2"/>
          <p:cNvSpPr>
            <a:spLocks noGrp="1"/>
          </p:cNvSpPr>
          <p:nvPr>
            <p:ph type="sldNum" sz="quarter" idx="12"/>
          </p:nvPr>
        </p:nvSpPr>
        <p:spPr/>
        <p:txBody>
          <a:bodyPr/>
          <a:lstStyle/>
          <a:p>
            <a:fld id="{EEF2BBB2-426B-4909-AFD1-9D1FA58D7520}" type="slidenum">
              <a:rPr lang="he-IL" smtClean="0"/>
              <a:pPr/>
              <a:t>45</a:t>
            </a:fld>
            <a:endParaRPr lang="he-IL"/>
          </a:p>
        </p:txBody>
      </p:sp>
      <p:sp>
        <p:nvSpPr>
          <p:cNvPr id="5" name="כותרת 4"/>
          <p:cNvSpPr>
            <a:spLocks noGrp="1"/>
          </p:cNvSpPr>
          <p:nvPr>
            <p:ph type="ctrTitle"/>
          </p:nvPr>
        </p:nvSpPr>
        <p:spPr/>
        <p:txBody>
          <a:bodyPr/>
          <a:lstStyle/>
          <a:p>
            <a:r>
              <a:rPr lang="en-US" smtClean="0"/>
              <a:t>Thank </a:t>
            </a:r>
            <a:r>
              <a:rPr lang="en-US" dirty="0" smtClean="0"/>
              <a:t>you!</a:t>
            </a:r>
            <a:r>
              <a:rPr lang="he-IL" dirty="0" smtClean="0"/>
              <a:t/>
            </a:r>
            <a:br>
              <a:rPr lang="he-IL" dirty="0" smtClean="0"/>
            </a:br>
            <a:r>
              <a:rPr lang="en-US" dirty="0" smtClean="0"/>
              <a:t>Ora, Ely, Yoav</a:t>
            </a:r>
            <a:endParaRPr lang="he-IL"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en-US" dirty="0" smtClean="0"/>
              <a:t>Current Research on workplace spirituality : Positive Outcomes</a:t>
            </a:r>
            <a:endParaRPr lang="he-IL" dirty="0"/>
          </a:p>
        </p:txBody>
      </p:sp>
      <p:sp>
        <p:nvSpPr>
          <p:cNvPr id="3" name="מציין מיקום טקסט 2"/>
          <p:cNvSpPr>
            <a:spLocks noGrp="1"/>
          </p:cNvSpPr>
          <p:nvPr>
            <p:ph type="body" idx="1"/>
          </p:nvPr>
        </p:nvSpPr>
        <p:spPr>
          <a:xfrm>
            <a:off x="914400" y="1447800"/>
            <a:ext cx="3733800" cy="1045096"/>
          </a:xfrm>
        </p:spPr>
        <p:txBody>
          <a:bodyPr/>
          <a:lstStyle/>
          <a:p>
            <a:pPr algn="l" rtl="0"/>
            <a:r>
              <a:rPr lang="en-US" sz="2000" dirty="0" smtClean="0"/>
              <a:t>Employees’ values, beliefs, attitudes, behaviors and their very well being</a:t>
            </a:r>
            <a:endParaRPr lang="he-IL" sz="2000" dirty="0"/>
          </a:p>
        </p:txBody>
      </p:sp>
      <p:sp>
        <p:nvSpPr>
          <p:cNvPr id="4" name="מציין מיקום טקסט 3"/>
          <p:cNvSpPr>
            <a:spLocks noGrp="1"/>
          </p:cNvSpPr>
          <p:nvPr>
            <p:ph type="body" sz="half" idx="3"/>
          </p:nvPr>
        </p:nvSpPr>
        <p:spPr>
          <a:xfrm>
            <a:off x="4953000" y="1447800"/>
            <a:ext cx="3733800" cy="757064"/>
          </a:xfrm>
        </p:spPr>
        <p:txBody>
          <a:bodyPr/>
          <a:lstStyle/>
          <a:p>
            <a:pPr algn="l" rtl="0"/>
            <a:r>
              <a:rPr lang="en-US" sz="2000" dirty="0" smtClean="0"/>
              <a:t>Overall functioning and performance of the organization</a:t>
            </a:r>
            <a:endParaRPr lang="he-IL" sz="2000" dirty="0"/>
          </a:p>
        </p:txBody>
      </p:sp>
      <p:pic>
        <p:nvPicPr>
          <p:cNvPr id="1033" name="Picture 9" descr="C:\Documents and Settings\Ora Setter\Local Settings\Temporary Internet Files\Content.IE5\82JTLUP1\MC900391002[1].wmf"/>
          <p:cNvPicPr>
            <a:picLocks noGrp="1" noChangeAspect="1" noChangeArrowheads="1"/>
          </p:cNvPicPr>
          <p:nvPr>
            <p:ph sz="half" idx="2"/>
          </p:nvPr>
        </p:nvPicPr>
        <p:blipFill>
          <a:blip r:embed="rId2" cstate="print"/>
          <a:stretch>
            <a:fillRect/>
          </a:stretch>
        </p:blipFill>
        <p:spPr bwMode="auto">
          <a:xfrm>
            <a:off x="2469947" y="3720084"/>
            <a:ext cx="622706" cy="941832"/>
          </a:xfrm>
          <a:prstGeom prst="rect">
            <a:avLst/>
          </a:prstGeom>
          <a:noFill/>
        </p:spPr>
      </p:pic>
      <p:pic>
        <p:nvPicPr>
          <p:cNvPr id="1027" name="Picture 3" descr="C:\Documents and Settings\Ora Setter\Local Settings\Temporary Internet Files\Content.IE5\5MN17846\MC900278576[1].wmf"/>
          <p:cNvPicPr>
            <a:picLocks noGrp="1" noChangeAspect="1" noChangeArrowheads="1"/>
          </p:cNvPicPr>
          <p:nvPr>
            <p:ph sz="half" idx="4"/>
          </p:nvPr>
        </p:nvPicPr>
        <p:blipFill>
          <a:blip r:embed="rId3" cstate="print"/>
          <a:srcRect/>
          <a:stretch>
            <a:fillRect/>
          </a:stretch>
        </p:blipFill>
        <p:spPr bwMode="auto">
          <a:xfrm>
            <a:off x="5580112" y="2764752"/>
            <a:ext cx="2046702" cy="2464448"/>
          </a:xfrm>
          <a:prstGeom prst="rect">
            <a:avLst/>
          </a:prstGeom>
          <a:noFill/>
        </p:spPr>
      </p:pic>
      <p:pic>
        <p:nvPicPr>
          <p:cNvPr id="1028" name="Picture 4" descr="C:\Documents and Settings\Ora Setter\Local Settings\Temporary Internet Files\Content.IE5\YWCN2OJ2\MC900383592[1].wmf"/>
          <p:cNvPicPr>
            <a:picLocks noChangeAspect="1" noChangeArrowheads="1"/>
          </p:cNvPicPr>
          <p:nvPr/>
        </p:nvPicPr>
        <p:blipFill>
          <a:blip r:embed="rId4" cstate="print"/>
          <a:srcRect/>
          <a:stretch>
            <a:fillRect/>
          </a:stretch>
        </p:blipFill>
        <p:spPr bwMode="auto">
          <a:xfrm>
            <a:off x="2411760" y="3645024"/>
            <a:ext cx="739750" cy="882396"/>
          </a:xfrm>
          <a:prstGeom prst="rect">
            <a:avLst/>
          </a:prstGeom>
          <a:noFill/>
        </p:spPr>
      </p:pic>
      <p:pic>
        <p:nvPicPr>
          <p:cNvPr id="1029" name="Picture 5" descr="C:\Documents and Settings\Ora Setter\Local Settings\Temporary Internet Files\Content.IE5\22FE4ZW3\MC900383566[1].wmf"/>
          <p:cNvPicPr>
            <a:picLocks noChangeAspect="1" noChangeArrowheads="1"/>
          </p:cNvPicPr>
          <p:nvPr/>
        </p:nvPicPr>
        <p:blipFill>
          <a:blip r:embed="rId5" cstate="print"/>
          <a:srcRect/>
          <a:stretch>
            <a:fillRect/>
          </a:stretch>
        </p:blipFill>
        <p:spPr bwMode="auto">
          <a:xfrm>
            <a:off x="1403648" y="2852936"/>
            <a:ext cx="734263" cy="869594"/>
          </a:xfrm>
          <a:prstGeom prst="rect">
            <a:avLst/>
          </a:prstGeom>
          <a:noFill/>
        </p:spPr>
      </p:pic>
      <p:pic>
        <p:nvPicPr>
          <p:cNvPr id="1030" name="Picture 6" descr="C:\Documents and Settings\Ora Setter\Local Settings\Temporary Internet Files\Content.IE5\4H416JC1\MC900383552[1].wmf"/>
          <p:cNvPicPr>
            <a:picLocks noChangeAspect="1" noChangeArrowheads="1"/>
          </p:cNvPicPr>
          <p:nvPr/>
        </p:nvPicPr>
        <p:blipFill>
          <a:blip r:embed="rId6" cstate="print"/>
          <a:srcRect/>
          <a:stretch>
            <a:fillRect/>
          </a:stretch>
        </p:blipFill>
        <p:spPr bwMode="auto">
          <a:xfrm>
            <a:off x="3563888" y="2780928"/>
            <a:ext cx="696773" cy="853135"/>
          </a:xfrm>
          <a:prstGeom prst="rect">
            <a:avLst/>
          </a:prstGeom>
          <a:noFill/>
        </p:spPr>
      </p:pic>
      <p:pic>
        <p:nvPicPr>
          <p:cNvPr id="1031" name="Picture 7" descr="C:\Documents and Settings\Ora Setter\Local Settings\Temporary Internet Files\Content.IE5\GLXD556Q\MC900383636[1].wmf"/>
          <p:cNvPicPr>
            <a:picLocks noChangeAspect="1" noChangeArrowheads="1"/>
          </p:cNvPicPr>
          <p:nvPr/>
        </p:nvPicPr>
        <p:blipFill>
          <a:blip r:embed="rId7" cstate="print"/>
          <a:srcRect/>
          <a:stretch>
            <a:fillRect/>
          </a:stretch>
        </p:blipFill>
        <p:spPr bwMode="auto">
          <a:xfrm>
            <a:off x="1259632" y="4797152"/>
            <a:ext cx="988466" cy="717804"/>
          </a:xfrm>
          <a:prstGeom prst="rect">
            <a:avLst/>
          </a:prstGeom>
          <a:noFill/>
        </p:spPr>
      </p:pic>
      <p:pic>
        <p:nvPicPr>
          <p:cNvPr id="1032" name="Picture 8" descr="C:\Documents and Settings\Ora Setter\Local Settings\Temporary Internet Files\Content.IE5\E3YDVMMF\MC900391006[1].wmf"/>
          <p:cNvPicPr>
            <a:picLocks noChangeAspect="1" noChangeArrowheads="1"/>
          </p:cNvPicPr>
          <p:nvPr/>
        </p:nvPicPr>
        <p:blipFill>
          <a:blip r:embed="rId8" cstate="print"/>
          <a:srcRect/>
          <a:stretch>
            <a:fillRect/>
          </a:stretch>
        </p:blipFill>
        <p:spPr bwMode="auto">
          <a:xfrm>
            <a:off x="2339752" y="5013176"/>
            <a:ext cx="922630" cy="696773"/>
          </a:xfrm>
          <a:prstGeom prst="rect">
            <a:avLst/>
          </a:prstGeom>
          <a:noFill/>
        </p:spPr>
      </p:pic>
      <p:pic>
        <p:nvPicPr>
          <p:cNvPr id="1034" name="Picture 10" descr="C:\Documents and Settings\Ora Setter\Local Settings\Temporary Internet Files\Content.IE5\9QV99NMG\MC900389186[1].wmf"/>
          <p:cNvPicPr>
            <a:picLocks noChangeAspect="1" noChangeArrowheads="1"/>
          </p:cNvPicPr>
          <p:nvPr/>
        </p:nvPicPr>
        <p:blipFill>
          <a:blip r:embed="rId9" cstate="print"/>
          <a:srcRect/>
          <a:stretch>
            <a:fillRect/>
          </a:stretch>
        </p:blipFill>
        <p:spPr bwMode="auto">
          <a:xfrm>
            <a:off x="1043608" y="3861048"/>
            <a:ext cx="858622" cy="817474"/>
          </a:xfrm>
          <a:prstGeom prst="rect">
            <a:avLst/>
          </a:prstGeom>
          <a:noFill/>
        </p:spPr>
      </p:pic>
      <p:pic>
        <p:nvPicPr>
          <p:cNvPr id="1036" name="Picture 12" descr="C:\Documents and Settings\Ora Setter\Local Settings\Temporary Internet Files\Content.IE5\RF671178\MC900389230[1].wmf"/>
          <p:cNvPicPr>
            <a:picLocks noChangeAspect="1" noChangeArrowheads="1"/>
          </p:cNvPicPr>
          <p:nvPr/>
        </p:nvPicPr>
        <p:blipFill>
          <a:blip r:embed="rId10" cstate="print"/>
          <a:srcRect/>
          <a:stretch>
            <a:fillRect/>
          </a:stretch>
        </p:blipFill>
        <p:spPr bwMode="auto">
          <a:xfrm>
            <a:off x="3347864" y="4149080"/>
            <a:ext cx="998525" cy="1006754"/>
          </a:xfrm>
          <a:prstGeom prst="rect">
            <a:avLst/>
          </a:prstGeom>
          <a:noFill/>
        </p:spPr>
      </p:pic>
      <p:sp>
        <p:nvSpPr>
          <p:cNvPr id="19" name="מציין מיקום של מספר שקופית 18"/>
          <p:cNvSpPr>
            <a:spLocks noGrp="1"/>
          </p:cNvSpPr>
          <p:nvPr>
            <p:ph type="sldNum" sz="quarter" idx="12"/>
          </p:nvPr>
        </p:nvSpPr>
        <p:spPr/>
        <p:txBody>
          <a:bodyPr/>
          <a:lstStyle/>
          <a:p>
            <a:fld id="{EEF2BBB2-426B-4909-AFD1-9D1FA58D7520}" type="slidenum">
              <a:rPr lang="he-IL" smtClean="0"/>
              <a:pPr/>
              <a:t>5</a:t>
            </a:fld>
            <a:endParaRPr lang="he-I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כותרת 6"/>
          <p:cNvSpPr>
            <a:spLocks noGrp="1"/>
          </p:cNvSpPr>
          <p:nvPr>
            <p:ph type="title"/>
          </p:nvPr>
        </p:nvSpPr>
        <p:spPr/>
        <p:txBody>
          <a:bodyPr/>
          <a:lstStyle/>
          <a:p>
            <a:pPr algn="ctr" rtl="0"/>
            <a:r>
              <a:rPr lang="en-US" dirty="0" smtClean="0"/>
              <a:t>But What about the Negatives? Introducing OMB</a:t>
            </a:r>
            <a:endParaRPr lang="he-IL" dirty="0"/>
          </a:p>
        </p:txBody>
      </p:sp>
      <p:sp>
        <p:nvSpPr>
          <p:cNvPr id="8" name="מציין מיקום טקסט 7"/>
          <p:cNvSpPr>
            <a:spLocks noGrp="1"/>
          </p:cNvSpPr>
          <p:nvPr>
            <p:ph type="body" idx="1"/>
          </p:nvPr>
        </p:nvSpPr>
        <p:spPr>
          <a:xfrm>
            <a:off x="722313" y="2547938"/>
            <a:ext cx="7772400" cy="3401342"/>
          </a:xfrm>
        </p:spPr>
        <p:txBody>
          <a:bodyPr>
            <a:normAutofit fontScale="92500" lnSpcReduction="10000"/>
          </a:bodyPr>
          <a:lstStyle/>
          <a:p>
            <a:pPr algn="l" rtl="0"/>
            <a:r>
              <a:rPr lang="en-US" sz="2800" b="1" dirty="0" smtClean="0">
                <a:solidFill>
                  <a:schemeClr val="accent1"/>
                </a:solidFill>
              </a:rPr>
              <a:t>Organizational misbehavior </a:t>
            </a:r>
            <a:r>
              <a:rPr lang="en-US" sz="2800" dirty="0" smtClean="0"/>
              <a:t>(OMB) is defined </a:t>
            </a:r>
            <a:r>
              <a:rPr lang="en-US" sz="2800" b="1" dirty="0" smtClean="0"/>
              <a:t>as </a:t>
            </a:r>
            <a:r>
              <a:rPr lang="en-US" sz="2800" b="1" i="1" dirty="0" smtClean="0"/>
              <a:t>any intentional action by member/s of organization/s which defies and violates </a:t>
            </a:r>
          </a:p>
          <a:p>
            <a:pPr marL="514350" indent="-514350" algn="l" rtl="0">
              <a:buAutoNum type="alphaLcParenBoth"/>
            </a:pPr>
            <a:r>
              <a:rPr lang="en-US" sz="2800" b="1" i="1" dirty="0" smtClean="0"/>
              <a:t>Shared organizational norms and expectations, and/or </a:t>
            </a:r>
          </a:p>
          <a:p>
            <a:pPr marL="514350" indent="-514350" algn="l" rtl="0">
              <a:buAutoNum type="alphaLcParenBoth"/>
            </a:pPr>
            <a:r>
              <a:rPr lang="en-US" sz="2800" b="1" i="1" dirty="0" smtClean="0"/>
              <a:t>Core societal values, mores and standards of proper conduct</a:t>
            </a:r>
          </a:p>
          <a:p>
            <a:pPr marL="514350" indent="-514350" algn="l" rtl="0">
              <a:buAutoNum type="alphaLcParenBoth"/>
            </a:pPr>
            <a:endParaRPr lang="en-US" sz="2800" i="1" dirty="0" smtClean="0"/>
          </a:p>
          <a:p>
            <a:pPr marL="514350" indent="-514350" algn="l" rtl="0"/>
            <a:r>
              <a:rPr lang="en-US" sz="2800" i="1" dirty="0" smtClean="0"/>
              <a:t> </a:t>
            </a:r>
            <a:r>
              <a:rPr lang="en-US" sz="2800" dirty="0" smtClean="0"/>
              <a:t>(Vardi &amp; Wiener,1996, p.151). </a:t>
            </a:r>
            <a:endParaRPr lang="en-US" sz="2800" dirty="0"/>
          </a:p>
        </p:txBody>
      </p:sp>
      <p:sp>
        <p:nvSpPr>
          <p:cNvPr id="9" name="מציין מיקום של מספר שקופית 8"/>
          <p:cNvSpPr>
            <a:spLocks noGrp="1"/>
          </p:cNvSpPr>
          <p:nvPr>
            <p:ph type="sldNum" sz="quarter" idx="12"/>
          </p:nvPr>
        </p:nvSpPr>
        <p:spPr/>
        <p:txBody>
          <a:bodyPr/>
          <a:lstStyle/>
          <a:p>
            <a:fld id="{EEF2BBB2-426B-4909-AFD1-9D1FA58D7520}" type="slidenum">
              <a:rPr lang="he-IL" smtClean="0"/>
              <a:pPr/>
              <a:t>6</a:t>
            </a:fld>
            <a:endParaRPr lang="he-I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722312" y="952500"/>
            <a:ext cx="7882135" cy="1362075"/>
          </a:xfrm>
        </p:spPr>
        <p:txBody>
          <a:bodyPr/>
          <a:lstStyle/>
          <a:p>
            <a:pPr algn="ctr"/>
            <a:r>
              <a:rPr lang="en-US" dirty="0" smtClean="0"/>
              <a:t>OMB (Organizational Misbehavior) is: </a:t>
            </a:r>
            <a:endParaRPr lang="he-IL" dirty="0"/>
          </a:p>
        </p:txBody>
      </p:sp>
      <p:sp>
        <p:nvSpPr>
          <p:cNvPr id="3" name="מציין מיקום טקסט 2"/>
          <p:cNvSpPr>
            <a:spLocks noGrp="1"/>
          </p:cNvSpPr>
          <p:nvPr>
            <p:ph type="body" idx="1"/>
          </p:nvPr>
        </p:nvSpPr>
        <p:spPr>
          <a:xfrm>
            <a:off x="722313" y="2547938"/>
            <a:ext cx="7772400" cy="3473350"/>
          </a:xfrm>
        </p:spPr>
        <p:txBody>
          <a:bodyPr>
            <a:normAutofit fontScale="92500" lnSpcReduction="10000"/>
          </a:bodyPr>
          <a:lstStyle/>
          <a:p>
            <a:pPr algn="l" rtl="0">
              <a:buFont typeface="Arial" pitchFamily="34" charset="0"/>
              <a:buChar char="•"/>
            </a:pPr>
            <a:r>
              <a:rPr lang="en-US" b="1" dirty="0" smtClean="0">
                <a:solidFill>
                  <a:schemeClr val="accent1"/>
                </a:solidFill>
              </a:rPr>
              <a:t>Pervasive</a:t>
            </a:r>
            <a:r>
              <a:rPr lang="en-US" dirty="0" smtClean="0"/>
              <a:t> - an integral component of organizational reality and an important facet of individual, group and organization conduct – not a marginal, negligent (that is deviant) organizational occurrence</a:t>
            </a:r>
          </a:p>
          <a:p>
            <a:pPr algn="l" rtl="0">
              <a:buFont typeface="Arial" pitchFamily="34" charset="0"/>
              <a:buChar char="•"/>
            </a:pPr>
            <a:r>
              <a:rPr lang="en-US" b="1" dirty="0" smtClean="0">
                <a:solidFill>
                  <a:schemeClr val="accent1"/>
                </a:solidFill>
              </a:rPr>
              <a:t>Intentional</a:t>
            </a:r>
            <a:r>
              <a:rPr lang="en-US" dirty="0" smtClean="0"/>
              <a:t> work related behavior</a:t>
            </a:r>
          </a:p>
          <a:p>
            <a:pPr algn="l" rtl="0">
              <a:buFont typeface="Arial" pitchFamily="34" charset="0"/>
              <a:buChar char="•"/>
            </a:pPr>
            <a:r>
              <a:rPr lang="en-US" dirty="0" smtClean="0"/>
              <a:t>Bearing mostly – but not only – </a:t>
            </a:r>
            <a:r>
              <a:rPr lang="en-US" b="1" dirty="0" smtClean="0">
                <a:solidFill>
                  <a:schemeClr val="accent1"/>
                </a:solidFill>
              </a:rPr>
              <a:t>negative consequences </a:t>
            </a:r>
            <a:r>
              <a:rPr lang="en-US" dirty="0" smtClean="0"/>
              <a:t>to both individuals (perpetrators and targets) and the organization, both personal and economical</a:t>
            </a:r>
          </a:p>
          <a:p>
            <a:pPr algn="l" rtl="0">
              <a:buFont typeface="Arial" pitchFamily="34" charset="0"/>
              <a:buChar char="•"/>
            </a:pPr>
            <a:r>
              <a:rPr lang="en-US" dirty="0" smtClean="0"/>
              <a:t>Certain misbehaviors can de dealt by the</a:t>
            </a:r>
            <a:r>
              <a:rPr lang="en-US" b="1" dirty="0" smtClean="0"/>
              <a:t> </a:t>
            </a:r>
            <a:r>
              <a:rPr lang="en-US" b="1" dirty="0" smtClean="0">
                <a:solidFill>
                  <a:schemeClr val="accent1"/>
                </a:solidFill>
              </a:rPr>
              <a:t>law</a:t>
            </a:r>
            <a:r>
              <a:rPr lang="en-US" dirty="0" smtClean="0">
                <a:solidFill>
                  <a:schemeClr val="accent1"/>
                </a:solidFill>
              </a:rPr>
              <a:t>, or the </a:t>
            </a:r>
            <a:r>
              <a:rPr lang="en-US" b="1" dirty="0" smtClean="0">
                <a:solidFill>
                  <a:schemeClr val="accent1"/>
                </a:solidFill>
              </a:rPr>
              <a:t>code of ethics</a:t>
            </a:r>
            <a:r>
              <a:rPr lang="en-US" dirty="0" smtClean="0"/>
              <a:t>, some not</a:t>
            </a:r>
          </a:p>
          <a:p>
            <a:pPr algn="l" rtl="0">
              <a:buFont typeface="Arial" pitchFamily="34" charset="0"/>
              <a:buChar char="•"/>
            </a:pPr>
            <a:r>
              <a:rPr lang="en-US" b="1" dirty="0" smtClean="0">
                <a:solidFill>
                  <a:schemeClr val="accent1"/>
                </a:solidFill>
              </a:rPr>
              <a:t>Normal</a:t>
            </a:r>
            <a:r>
              <a:rPr lang="en-US" dirty="0" smtClean="0"/>
              <a:t> (not socio-path or psycho-path) Behavior</a:t>
            </a:r>
          </a:p>
          <a:p>
            <a:endParaRPr lang="he-IL" dirty="0"/>
          </a:p>
        </p:txBody>
      </p:sp>
      <p:sp>
        <p:nvSpPr>
          <p:cNvPr id="4" name="מציין מיקום של מספר שקופית 3"/>
          <p:cNvSpPr>
            <a:spLocks noGrp="1"/>
          </p:cNvSpPr>
          <p:nvPr>
            <p:ph type="sldNum" sz="quarter" idx="12"/>
          </p:nvPr>
        </p:nvSpPr>
        <p:spPr/>
        <p:txBody>
          <a:bodyPr/>
          <a:lstStyle/>
          <a:p>
            <a:fld id="{EEF2BBB2-426B-4909-AFD1-9D1FA58D7520}" type="slidenum">
              <a:rPr lang="he-IL" smtClean="0"/>
              <a:pPr/>
              <a:t>7</a:t>
            </a:fld>
            <a:endParaRPr lang="he-I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p:txBody>
          <a:bodyPr>
            <a:normAutofit/>
          </a:bodyPr>
          <a:lstStyle/>
          <a:p>
            <a:r>
              <a:rPr lang="en-US" dirty="0" smtClean="0"/>
              <a:t>Jewish Confession in Kippur Day</a:t>
            </a:r>
            <a:endParaRPr lang="he-IL" dirty="0"/>
          </a:p>
        </p:txBody>
      </p:sp>
      <p:sp>
        <p:nvSpPr>
          <p:cNvPr id="5" name="מציין מיקום תוכן 4"/>
          <p:cNvSpPr>
            <a:spLocks noGrp="1"/>
          </p:cNvSpPr>
          <p:nvPr>
            <p:ph sz="quarter" idx="1"/>
          </p:nvPr>
        </p:nvSpPr>
        <p:spPr>
          <a:xfrm>
            <a:off x="683568" y="1447800"/>
            <a:ext cx="3888432" cy="5077544"/>
          </a:xfrm>
        </p:spPr>
        <p:txBody>
          <a:bodyPr>
            <a:normAutofit fontScale="70000" lnSpcReduction="20000"/>
          </a:bodyPr>
          <a:lstStyle/>
          <a:p>
            <a:pPr algn="l" rtl="0"/>
            <a:r>
              <a:rPr lang="en-US" sz="2900" dirty="0" smtClean="0">
                <a:solidFill>
                  <a:schemeClr val="tx1">
                    <a:lumMod val="65000"/>
                    <a:lumOff val="35000"/>
                  </a:schemeClr>
                </a:solidFill>
              </a:rPr>
              <a:t>We have transgressed, we have acted perfidiously, we have robbed, we have slandered. We have acted perversely and wickedly, we have willfully sinned, we have done violence, we have imputed falsely. We have given evil counsel, we have lied, we have scoffed, we have rebelled, we have provoked, we have been disobedient, we have committed iniquity, we have wantonly transgressed, we have oppressed, we have been obstinate. We have committed evil, we have acted perniciously, we have acted abominably, we have gone astray, we have led others astray.</a:t>
            </a:r>
          </a:p>
          <a:p>
            <a:pPr algn="l" rtl="0">
              <a:buNone/>
            </a:pPr>
            <a:r>
              <a:rPr lang="en-US" sz="2900" dirty="0" smtClean="0">
                <a:solidFill>
                  <a:schemeClr val="tx1">
                    <a:lumMod val="65000"/>
                    <a:lumOff val="35000"/>
                  </a:schemeClr>
                </a:solidFill>
              </a:rPr>
              <a:t> </a:t>
            </a:r>
          </a:p>
          <a:p>
            <a:pPr algn="r" rtl="0"/>
            <a:endParaRPr lang="he-IL" dirty="0"/>
          </a:p>
        </p:txBody>
      </p:sp>
      <p:pic>
        <p:nvPicPr>
          <p:cNvPr id="7" name="מציין מיקום תוכן 6" descr="sFer748534.jpg"/>
          <p:cNvPicPr>
            <a:picLocks noGrp="1" noChangeAspect="1"/>
          </p:cNvPicPr>
          <p:nvPr>
            <p:ph sz="quarter" idx="2"/>
          </p:nvPr>
        </p:nvPicPr>
        <p:blipFill>
          <a:blip r:embed="rId2" cstate="print"/>
          <a:stretch>
            <a:fillRect/>
          </a:stretch>
        </p:blipFill>
        <p:spPr>
          <a:xfrm>
            <a:off x="4572000" y="2132856"/>
            <a:ext cx="4111625" cy="2709181"/>
          </a:xfrm>
        </p:spPr>
        <p:style>
          <a:lnRef idx="2">
            <a:schemeClr val="accent1">
              <a:shade val="50000"/>
            </a:schemeClr>
          </a:lnRef>
          <a:fillRef idx="1">
            <a:schemeClr val="accent1"/>
          </a:fillRef>
          <a:effectRef idx="0">
            <a:schemeClr val="accent1"/>
          </a:effectRef>
          <a:fontRef idx="minor">
            <a:schemeClr val="lt1"/>
          </a:fontRef>
        </p:style>
      </p:pic>
      <p:sp>
        <p:nvSpPr>
          <p:cNvPr id="8" name="TextBox 7"/>
          <p:cNvSpPr txBox="1"/>
          <p:nvPr/>
        </p:nvSpPr>
        <p:spPr>
          <a:xfrm>
            <a:off x="4716016" y="5157192"/>
            <a:ext cx="3672408" cy="369332"/>
          </a:xfrm>
          <a:prstGeom prst="rect">
            <a:avLst/>
          </a:prstGeom>
          <a:noFill/>
        </p:spPr>
        <p:txBody>
          <a:bodyPr wrap="square" rtlCol="1">
            <a:spAutoFit/>
          </a:bodyPr>
          <a:lstStyle/>
          <a:p>
            <a:r>
              <a:rPr lang="en-US" dirty="0" smtClean="0"/>
              <a:t>ABC list of sins (in the plural)</a:t>
            </a:r>
            <a:endParaRPr lang="he-IL" dirty="0"/>
          </a:p>
        </p:txBody>
      </p:sp>
      <p:sp>
        <p:nvSpPr>
          <p:cNvPr id="9" name="מציין מיקום של מספר שקופית 8"/>
          <p:cNvSpPr>
            <a:spLocks noGrp="1"/>
          </p:cNvSpPr>
          <p:nvPr>
            <p:ph type="sldNum" sz="quarter" idx="12"/>
          </p:nvPr>
        </p:nvSpPr>
        <p:spPr/>
        <p:txBody>
          <a:bodyPr/>
          <a:lstStyle/>
          <a:p>
            <a:fld id="{EEF2BBB2-426B-4909-AFD1-9D1FA58D7520}" type="slidenum">
              <a:rPr lang="he-IL" smtClean="0"/>
              <a:pPr/>
              <a:t>8</a:t>
            </a:fld>
            <a:endParaRPr lang="he-I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pPr eaLnBrk="1" hangingPunct="1"/>
            <a:r>
              <a:rPr lang="en-US" dirty="0" smtClean="0"/>
              <a:t>The full range of behaviors: </a:t>
            </a:r>
          </a:p>
        </p:txBody>
      </p:sp>
      <p:sp>
        <p:nvSpPr>
          <p:cNvPr id="12292" name="Slide Number Placeholder 5"/>
          <p:cNvSpPr>
            <a:spLocks noGrp="1"/>
          </p:cNvSpPr>
          <p:nvPr>
            <p:ph type="sldNum" sz="quarter" idx="12"/>
          </p:nvPr>
        </p:nvSpPr>
        <p:spPr>
          <a:noFill/>
        </p:spPr>
        <p:txBody>
          <a:bodyPr/>
          <a:lstStyle/>
          <a:p>
            <a:fld id="{E0FC0417-4437-4242-9EA8-819301346581}" type="slidenum">
              <a:rPr lang="he-IL" smtClean="0"/>
              <a:pPr/>
              <a:t>9</a:t>
            </a:fld>
            <a:endParaRPr lang="en-US" smtClean="0"/>
          </a:p>
        </p:txBody>
      </p:sp>
      <p:sp>
        <p:nvSpPr>
          <p:cNvPr id="12291" name="Rectangle 3"/>
          <p:cNvSpPr>
            <a:spLocks noGrp="1" noChangeArrowheads="1"/>
          </p:cNvSpPr>
          <p:nvPr>
            <p:ph sz="quarter" idx="1"/>
          </p:nvPr>
        </p:nvSpPr>
        <p:spPr>
          <a:xfrm>
            <a:off x="914400" y="1844824"/>
            <a:ext cx="7772400" cy="4174976"/>
          </a:xfrm>
        </p:spPr>
        <p:txBody>
          <a:bodyPr/>
          <a:lstStyle/>
          <a:p>
            <a:pPr algn="l" eaLnBrk="1" hangingPunct="1">
              <a:lnSpc>
                <a:spcPct val="90000"/>
              </a:lnSpc>
              <a:buFontTx/>
              <a:buNone/>
            </a:pPr>
            <a:r>
              <a:rPr lang="en-US" dirty="0" smtClean="0">
                <a:solidFill>
                  <a:schemeClr val="accent1"/>
                </a:solidFill>
              </a:rPr>
              <a:t>OCB</a:t>
            </a:r>
            <a:r>
              <a:rPr lang="en-US" dirty="0" smtClean="0">
                <a:solidFill>
                  <a:schemeClr val="tx1">
                    <a:lumMod val="65000"/>
                    <a:lumOff val="35000"/>
                  </a:schemeClr>
                </a:solidFill>
              </a:rPr>
              <a:t> – Organizational Citizenship Behavior</a:t>
            </a:r>
          </a:p>
          <a:p>
            <a:pPr algn="l" eaLnBrk="1" hangingPunct="1">
              <a:lnSpc>
                <a:spcPct val="90000"/>
              </a:lnSpc>
              <a:buFontTx/>
              <a:buNone/>
            </a:pPr>
            <a:endParaRPr lang="en-US" dirty="0" smtClean="0">
              <a:solidFill>
                <a:schemeClr val="tx1">
                  <a:lumMod val="65000"/>
                  <a:lumOff val="35000"/>
                </a:schemeClr>
              </a:solidFill>
            </a:endParaRPr>
          </a:p>
          <a:p>
            <a:pPr algn="l" eaLnBrk="1" hangingPunct="1">
              <a:lnSpc>
                <a:spcPct val="90000"/>
              </a:lnSpc>
              <a:buFontTx/>
              <a:buNone/>
            </a:pPr>
            <a:endParaRPr lang="en-US" dirty="0" smtClean="0">
              <a:solidFill>
                <a:schemeClr val="tx1">
                  <a:lumMod val="65000"/>
                  <a:lumOff val="35000"/>
                </a:schemeClr>
              </a:solidFill>
            </a:endParaRPr>
          </a:p>
          <a:p>
            <a:pPr algn="l" eaLnBrk="1" hangingPunct="1">
              <a:lnSpc>
                <a:spcPct val="90000"/>
              </a:lnSpc>
              <a:buFontTx/>
              <a:buNone/>
            </a:pPr>
            <a:r>
              <a:rPr lang="en-US" dirty="0" smtClean="0">
                <a:solidFill>
                  <a:schemeClr val="accent1"/>
                </a:solidFill>
              </a:rPr>
              <a:t>OB </a:t>
            </a:r>
            <a:r>
              <a:rPr lang="en-US" dirty="0" smtClean="0">
                <a:solidFill>
                  <a:schemeClr val="tx1">
                    <a:lumMod val="65000"/>
                    <a:lumOff val="35000"/>
                  </a:schemeClr>
                </a:solidFill>
              </a:rPr>
              <a:t>–    Organizational Behavior    (“normal”)</a:t>
            </a:r>
          </a:p>
          <a:p>
            <a:pPr algn="l" eaLnBrk="1" hangingPunct="1">
              <a:lnSpc>
                <a:spcPct val="90000"/>
              </a:lnSpc>
              <a:buFontTx/>
              <a:buNone/>
            </a:pPr>
            <a:endParaRPr lang="en-US" dirty="0" smtClean="0">
              <a:solidFill>
                <a:schemeClr val="tx1">
                  <a:lumMod val="65000"/>
                  <a:lumOff val="35000"/>
                </a:schemeClr>
              </a:solidFill>
            </a:endParaRPr>
          </a:p>
          <a:p>
            <a:pPr algn="l" eaLnBrk="1" hangingPunct="1">
              <a:lnSpc>
                <a:spcPct val="90000"/>
              </a:lnSpc>
              <a:buFontTx/>
              <a:buNone/>
            </a:pPr>
            <a:r>
              <a:rPr lang="en-US" dirty="0" smtClean="0">
                <a:solidFill>
                  <a:schemeClr val="tx1">
                    <a:lumMod val="65000"/>
                    <a:lumOff val="35000"/>
                  </a:schemeClr>
                </a:solidFill>
              </a:rPr>
              <a:t>                      </a:t>
            </a:r>
          </a:p>
          <a:p>
            <a:pPr algn="l" eaLnBrk="1" hangingPunct="1">
              <a:lnSpc>
                <a:spcPct val="90000"/>
              </a:lnSpc>
              <a:buFontTx/>
              <a:buNone/>
            </a:pPr>
            <a:r>
              <a:rPr lang="en-US" dirty="0" smtClean="0">
                <a:solidFill>
                  <a:schemeClr val="accent1"/>
                </a:solidFill>
              </a:rPr>
              <a:t>OMB</a:t>
            </a:r>
            <a:r>
              <a:rPr lang="en-US" dirty="0" smtClean="0">
                <a:solidFill>
                  <a:schemeClr val="tx1">
                    <a:lumMod val="65000"/>
                    <a:lumOff val="35000"/>
                  </a:schemeClr>
                </a:solidFill>
              </a:rPr>
              <a:t> – Organizational Misbehavior</a:t>
            </a:r>
          </a:p>
        </p:txBody>
      </p:sp>
      <p:sp>
        <p:nvSpPr>
          <p:cNvPr id="12293" name="Line 4"/>
          <p:cNvSpPr>
            <a:spLocks noChangeShapeType="1"/>
          </p:cNvSpPr>
          <p:nvPr/>
        </p:nvSpPr>
        <p:spPr bwMode="auto">
          <a:xfrm flipV="1">
            <a:off x="3635896" y="2204864"/>
            <a:ext cx="0" cy="936625"/>
          </a:xfrm>
          <a:prstGeom prst="line">
            <a:avLst/>
          </a:prstGeom>
          <a:noFill/>
          <a:ln w="9525">
            <a:solidFill>
              <a:schemeClr val="tx1"/>
            </a:solidFill>
            <a:round/>
            <a:headEnd/>
            <a:tailEnd type="triangle" w="med" len="med"/>
          </a:ln>
        </p:spPr>
        <p:txBody>
          <a:bodyPr wrap="none"/>
          <a:lstStyle/>
          <a:p>
            <a:endParaRPr lang="he-IL"/>
          </a:p>
        </p:txBody>
      </p:sp>
      <p:sp>
        <p:nvSpPr>
          <p:cNvPr id="12294" name="Line 5"/>
          <p:cNvSpPr>
            <a:spLocks noChangeShapeType="1"/>
          </p:cNvSpPr>
          <p:nvPr/>
        </p:nvSpPr>
        <p:spPr bwMode="auto">
          <a:xfrm>
            <a:off x="3635896" y="3501008"/>
            <a:ext cx="0" cy="863600"/>
          </a:xfrm>
          <a:prstGeom prst="line">
            <a:avLst/>
          </a:prstGeom>
          <a:noFill/>
          <a:ln w="9525">
            <a:solidFill>
              <a:schemeClr val="tx1"/>
            </a:solidFill>
            <a:round/>
            <a:headEnd/>
            <a:tailEnd type="triangle" w="med" len="med"/>
          </a:ln>
        </p:spPr>
        <p:txBody>
          <a:bodyPr wrap="none"/>
          <a:lstStyle/>
          <a:p>
            <a:endParaRPr lang="he-IL"/>
          </a:p>
        </p:txBody>
      </p:sp>
      <p:pic>
        <p:nvPicPr>
          <p:cNvPr id="2050" name="Picture 2" descr="C:\Documents and Settings\Ora Setter\Local Settings\Temporary Internet Files\Content.IE5\LD7YZXAA\MC900432475[1].wmf"/>
          <p:cNvPicPr>
            <a:picLocks noChangeAspect="1" noChangeArrowheads="1"/>
          </p:cNvPicPr>
          <p:nvPr/>
        </p:nvPicPr>
        <p:blipFill>
          <a:blip r:embed="rId2" cstate="print"/>
          <a:srcRect/>
          <a:stretch>
            <a:fillRect/>
          </a:stretch>
        </p:blipFill>
        <p:spPr bwMode="auto">
          <a:xfrm>
            <a:off x="5724128" y="4293096"/>
            <a:ext cx="1501775" cy="1857375"/>
          </a:xfrm>
          <a:prstGeom prst="rect">
            <a:avLst/>
          </a:prstGeom>
          <a:noFill/>
        </p:spPr>
      </p:pic>
      <p:pic>
        <p:nvPicPr>
          <p:cNvPr id="2051" name="Picture 3" descr="C:\Documents and Settings\Ora Setter\Local Settings\Temporary Internet Files\Content.IE5\YWCN2OJ2\MC900423157[1].wmf"/>
          <p:cNvPicPr>
            <a:picLocks noChangeAspect="1" noChangeArrowheads="1"/>
          </p:cNvPicPr>
          <p:nvPr/>
        </p:nvPicPr>
        <p:blipFill>
          <a:blip r:embed="rId3" cstate="print"/>
          <a:srcRect/>
          <a:stretch>
            <a:fillRect/>
          </a:stretch>
        </p:blipFill>
        <p:spPr bwMode="auto">
          <a:xfrm>
            <a:off x="7092280" y="2996952"/>
            <a:ext cx="1827886" cy="1827886"/>
          </a:xfrm>
          <a:prstGeom prst="rect">
            <a:avLst/>
          </a:prstGeom>
          <a:noFill/>
        </p:spPr>
      </p:pic>
      <p:pic>
        <p:nvPicPr>
          <p:cNvPr id="2052" name="Picture 4" descr="C:\Documents and Settings\Ora Setter\Local Settings\Temporary Internet Files\Content.IE5\CYP6CAJQ\MC900423171[1].wmf"/>
          <p:cNvPicPr>
            <a:picLocks noChangeAspect="1" noChangeArrowheads="1"/>
          </p:cNvPicPr>
          <p:nvPr/>
        </p:nvPicPr>
        <p:blipFill>
          <a:blip r:embed="rId4" cstate="print"/>
          <a:srcRect/>
          <a:stretch>
            <a:fillRect/>
          </a:stretch>
        </p:blipFill>
        <p:spPr bwMode="auto">
          <a:xfrm>
            <a:off x="6372200" y="1268760"/>
            <a:ext cx="1827886" cy="1827886"/>
          </a:xfrm>
          <a:prstGeom prst="rect">
            <a:avLst/>
          </a:prstGeom>
          <a:noFill/>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עיצוב מותאם אישית">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יושר">
  <a:themeElements>
    <a:clrScheme name="יושר">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יושר">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יושר">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3807</TotalTime>
  <Words>2088</Words>
  <Application>Microsoft Office PowerPoint</Application>
  <PresentationFormat>‫הצגה על המסך (4:3)</PresentationFormat>
  <Paragraphs>421</Paragraphs>
  <Slides>45</Slides>
  <Notes>1</Notes>
  <HiddenSlides>0</HiddenSlides>
  <MMClips>0</MMClips>
  <ScaleCrop>false</ScaleCrop>
  <HeadingPairs>
    <vt:vector size="4" baseType="variant">
      <vt:variant>
        <vt:lpstr>ערכת נושא</vt:lpstr>
      </vt:variant>
      <vt:variant>
        <vt:i4>2</vt:i4>
      </vt:variant>
      <vt:variant>
        <vt:lpstr>כותרות שקופיות</vt:lpstr>
      </vt:variant>
      <vt:variant>
        <vt:i4>45</vt:i4>
      </vt:variant>
    </vt:vector>
  </HeadingPairs>
  <TitlesOfParts>
    <vt:vector size="47" baseType="lpstr">
      <vt:lpstr>עיצוב מותאם אישית</vt:lpstr>
      <vt:lpstr>יושר</vt:lpstr>
      <vt:lpstr>Antecedents of Organizational Misbehavior: The Moderating  Role of Spirituality</vt:lpstr>
      <vt:lpstr>Spirituality at work – Individual (IS)</vt:lpstr>
      <vt:lpstr>Organizational spirituality (OS)</vt:lpstr>
      <vt:lpstr>Dimensions:</vt:lpstr>
      <vt:lpstr>Current Research on workplace spirituality : Positive Outcomes</vt:lpstr>
      <vt:lpstr>But What about the Negatives? Introducing OMB</vt:lpstr>
      <vt:lpstr>OMB (Organizational Misbehavior) is: </vt:lpstr>
      <vt:lpstr>Jewish Confession in Kippur Day</vt:lpstr>
      <vt:lpstr>The full range of behaviors: </vt:lpstr>
      <vt:lpstr>Phases of the moon</vt:lpstr>
      <vt:lpstr>The metaphor of the moon</vt:lpstr>
      <vt:lpstr> Who will bear the brunt of OMB?</vt:lpstr>
      <vt:lpstr>Motivation</vt:lpstr>
      <vt:lpstr>General Framework for OMB</vt:lpstr>
      <vt:lpstr>Intra-personal OMB</vt:lpstr>
      <vt:lpstr>Inter - personal OMB </vt:lpstr>
      <vt:lpstr>Work processes OMB</vt:lpstr>
      <vt:lpstr>Resourses and tools OMB</vt:lpstr>
      <vt:lpstr>Political OMB</vt:lpstr>
      <vt:lpstr>Spirituality and Misbehavior</vt:lpstr>
      <vt:lpstr>Our Research Model</vt:lpstr>
      <vt:lpstr>Hypotheses</vt:lpstr>
      <vt:lpstr>Hypotheses</vt:lpstr>
      <vt:lpstr>Methods</vt:lpstr>
      <vt:lpstr>Sample (N=137) </vt:lpstr>
      <vt:lpstr>Measures</vt:lpstr>
      <vt:lpstr>Measures</vt:lpstr>
      <vt:lpstr>Results</vt:lpstr>
      <vt:lpstr>Means and SD of the variables</vt:lpstr>
      <vt:lpstr>Correlation Matrix (N-137)</vt:lpstr>
      <vt:lpstr>Pearson correlations</vt:lpstr>
      <vt:lpstr>Spirituality and OMB – Pearson corr.</vt:lpstr>
      <vt:lpstr>Interactions:  Dependency and OMB</vt:lpstr>
      <vt:lpstr>Interactions: Autonomy and OMB</vt:lpstr>
      <vt:lpstr>Interactions: Reward Justice and OMB</vt:lpstr>
      <vt:lpstr>Interactions: Psychological Contract and OMB</vt:lpstr>
      <vt:lpstr>Discussion</vt:lpstr>
      <vt:lpstr>Our assumption was that…</vt:lpstr>
      <vt:lpstr>Our surprising findings about Individual Spirituality demonstrate that: </vt:lpstr>
      <vt:lpstr>Are highly IS people more sensitive to context?</vt:lpstr>
      <vt:lpstr>Three possible explanations:</vt:lpstr>
      <vt:lpstr>Organizational spirituality</vt:lpstr>
      <vt:lpstr>Dealing with OMB</vt:lpstr>
      <vt:lpstr>Dealing with OMB</vt:lpstr>
      <vt:lpstr>Thank you! Ora, Ely, Yoav</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שקופית 1</dc:title>
  <dc:creator>Ora Setter</dc:creator>
  <cp:lastModifiedBy>Ora</cp:lastModifiedBy>
  <cp:revision>383</cp:revision>
  <dcterms:created xsi:type="dcterms:W3CDTF">2011-01-27T17:34:58Z</dcterms:created>
  <dcterms:modified xsi:type="dcterms:W3CDTF">2011-02-02T18:22:35Z</dcterms:modified>
</cp:coreProperties>
</file>